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8" r:id="rId4"/>
  </p:sldMasterIdLst>
  <p:notesMasterIdLst>
    <p:notesMasterId r:id="rId28"/>
  </p:notesMasterIdLst>
  <p:sldIdLst>
    <p:sldId id="2994" r:id="rId5"/>
    <p:sldId id="3030" r:id="rId6"/>
    <p:sldId id="3059" r:id="rId7"/>
    <p:sldId id="3032" r:id="rId8"/>
    <p:sldId id="3060" r:id="rId9"/>
    <p:sldId id="3061" r:id="rId10"/>
    <p:sldId id="3062" r:id="rId11"/>
    <p:sldId id="3063" r:id="rId12"/>
    <p:sldId id="3034" r:id="rId13"/>
    <p:sldId id="3056" r:id="rId14"/>
    <p:sldId id="3040" r:id="rId15"/>
    <p:sldId id="3041" r:id="rId16"/>
    <p:sldId id="3043" r:id="rId17"/>
    <p:sldId id="3065" r:id="rId18"/>
    <p:sldId id="3016" r:id="rId19"/>
    <p:sldId id="3017" r:id="rId20"/>
    <p:sldId id="3018" r:id="rId21"/>
    <p:sldId id="3045" r:id="rId22"/>
    <p:sldId id="3046" r:id="rId23"/>
    <p:sldId id="3019" r:id="rId24"/>
    <p:sldId id="3021" r:id="rId25"/>
    <p:sldId id="3022" r:id="rId26"/>
    <p:sldId id="827" r:id="rId27"/>
  </p:sldIdLst>
  <p:sldSz cx="12192000" cy="6858000"/>
  <p:notesSz cx="6811963" cy="99425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4E41DF-D1A5-01ED-2E94-80462FC0DBAA}" name="Kotoneva Nina" initials="KN" userId="S::nina.kotoneva@ctek.se::9fe9765b-a2a4-4a90-8a9d-02f126523c2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otoneva Nina" initials="KN" lastIdx="6" clrIdx="0">
    <p:extLst>
      <p:ext uri="{19B8F6BF-5375-455C-9EA6-DF929625EA0E}">
        <p15:presenceInfo xmlns:p15="http://schemas.microsoft.com/office/powerpoint/2012/main" userId="S::nina.kotoneva@ctek.se::9fe9765b-a2a4-4a90-8a9d-02f126523c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020471-5F3C-40CF-8973-B89054BC8BD6}" v="44" dt="2020-11-05T09:10:07.3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615" autoAdjust="0"/>
  </p:normalViewPr>
  <p:slideViewPr>
    <p:cSldViewPr snapToGrid="0">
      <p:cViewPr varScale="1">
        <p:scale>
          <a:sx n="107" d="100"/>
          <a:sy n="107" d="100"/>
        </p:scale>
        <p:origin x="108" y="102"/>
      </p:cViewPr>
      <p:guideLst>
        <p:guide orient="horz" pos="2183"/>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A26EF614-8B53-43B6-8344-B2E7E4732212}" type="datetimeFigureOut">
              <a:rPr lang="sv-SE" smtClean="0"/>
              <a:t>2020-11-19</a:t>
            </a:fld>
            <a:endParaRPr lang="sv-SE"/>
          </a:p>
        </p:txBody>
      </p:sp>
      <p:sp>
        <p:nvSpPr>
          <p:cNvPr id="4" name="Slide Image Placeholder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BCD6FFB2-875B-47A0-BFD8-3E804CFEEC0E}" type="slidenum">
              <a:rPr lang="sv-SE" smtClean="0"/>
              <a:t>‹#›</a:t>
            </a:fld>
            <a:endParaRPr lang="sv-SE"/>
          </a:p>
        </p:txBody>
      </p:sp>
    </p:spTree>
    <p:extLst>
      <p:ext uri="{BB962C8B-B14F-4D97-AF65-F5344CB8AC3E}">
        <p14:creationId xmlns:p14="http://schemas.microsoft.com/office/powerpoint/2010/main" val="1988563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a:p>
            <a:endParaRPr lang="sv-SE" dirty="0"/>
          </a:p>
          <a:p>
            <a:endParaRPr lang="sv-SE" dirty="0"/>
          </a:p>
        </p:txBody>
      </p:sp>
      <p:sp>
        <p:nvSpPr>
          <p:cNvPr id="4" name="Slide Number Placeholder 3"/>
          <p:cNvSpPr>
            <a:spLocks noGrp="1"/>
          </p:cNvSpPr>
          <p:nvPr>
            <p:ph type="sldNum" sz="quarter" idx="5"/>
          </p:nvPr>
        </p:nvSpPr>
        <p:spPr/>
        <p:txBody>
          <a:bodyPr/>
          <a:lstStyle/>
          <a:p>
            <a:fld id="{BCD6FFB2-875B-47A0-BFD8-3E804CFEEC0E}" type="slidenum">
              <a:rPr lang="sv-SE" smtClean="0"/>
              <a:t>1</a:t>
            </a:fld>
            <a:endParaRPr lang="sv-SE"/>
          </a:p>
        </p:txBody>
      </p:sp>
    </p:spTree>
    <p:extLst>
      <p:ext uri="{BB962C8B-B14F-4D97-AF65-F5344CB8AC3E}">
        <p14:creationId xmlns:p14="http://schemas.microsoft.com/office/powerpoint/2010/main" val="955736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I will walk you through the USPs, starting with the Portable charging you can take anywhere</a:t>
            </a:r>
            <a:r>
              <a:rPr lang="en-GB"/>
              <a:t> </a:t>
            </a:r>
            <a:endParaRPr lang="en-US"/>
          </a:p>
          <a:p>
            <a:r>
              <a:rPr lang="en-GB">
                <a:effectLst/>
              </a:rPr>
              <a:t>The</a:t>
            </a:r>
            <a:r>
              <a:rPr lang="en-GB"/>
              <a:t> </a:t>
            </a:r>
            <a:r>
              <a:rPr lang="en-GB">
                <a:effectLst/>
              </a:rPr>
              <a:t> CS FREE frees you up so you’re no longer tied to a power outlet if you need to charge your vehicle’s battery.</a:t>
            </a:r>
            <a:endParaRPr lang="en-GB">
              <a:cs typeface="Calibri"/>
            </a:endParaRPr>
          </a:p>
          <a:p>
            <a:r>
              <a:rPr lang="en-GB">
                <a:effectLst/>
              </a:rPr>
              <a:t>Once the CS FREE’s internal battery is fully charged, it’s ready to go and you can take it with you wherever you’re heading. And it doesn’t need to be connected to – or anywhere near – a power outlet again for up to a year, or until it needs recharging after being used. </a:t>
            </a:r>
            <a:endParaRPr lang="sv-SE"/>
          </a:p>
          <a:p>
            <a:pPr>
              <a:buNone/>
            </a:pPr>
            <a:r>
              <a:rPr lang="en-GB">
                <a:effectLst/>
              </a:rPr>
              <a:t> </a:t>
            </a:r>
            <a:endParaRPr lang="sv-SE"/>
          </a:p>
          <a:p>
            <a:r>
              <a:rPr lang="en-GB">
                <a:effectLst/>
              </a:rPr>
              <a:t>The CS FREE works with or without connection to a power outlet, whether you’re adaptively boosting, charging or maintaining your vehicle battery.</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CS FREE unplugged: Adaptive boost give the battery exactly what it needs. Delivers </a:t>
            </a:r>
            <a:r>
              <a:rPr lang="en-GB" sz="1200" u="sng"/>
              <a:t>up to </a:t>
            </a:r>
            <a:r>
              <a:rPr lang="en-GB" sz="1200"/>
              <a:t>20A charge to charge battery as quickly as possible. If left connected to the vehicle, once the battery is fully charged it will move over to maintenance stages.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CS FREE connected to power socket, 12V battery or solar panel delivers up to 5A. If left connected to the vehicle, once the battery is fully charged it will move over to maintenance stages.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algn="l" rtl="0" fontAlgn="base">
              <a:buFont typeface="Arial" panose="020B0604020202020204" pitchFamily="34" charset="0"/>
              <a:buChar char="•"/>
            </a:pPr>
            <a:r>
              <a:rPr lang="sv-SE" sz="1800" b="0" i="0" u="none" strike="noStrike">
                <a:solidFill>
                  <a:srgbClr val="000000"/>
                </a:solidFill>
                <a:effectLst/>
                <a:latin typeface="Calibri" panose="020F0502020204030204" pitchFamily="34" charset="0"/>
              </a:rPr>
              <a:t>·If your battery’s flat, the CS FREE’s revolutionary Adaptive Boost technology will automatically analyse the state of the battery it’s connected to, automatically adjust to the battery’s voltage level and then work out the safest and most effective way of giving it enough power to start your vehicle. What’s more, this will only take up to 15 minutes.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sv-SE" sz="1800" b="0" i="0" u="none" strike="noStrike">
                <a:solidFill>
                  <a:srgbClr val="000000"/>
                </a:solidFill>
                <a:effectLst/>
                <a:latin typeface="Calibri" panose="020F0502020204030204" pitchFamily="34" charset="0"/>
              </a:rPr>
              <a:t>·Unlike most ‘boosters’ and jump lead starting, the CS FREE is sensitive to the state of the battery and only gives it the charge it needs to get you started. This avoids the possibility of any damage to the battery itself or your vehicle’s electronics.</a:t>
            </a:r>
            <a:r>
              <a:rPr lang="sv-SE" sz="1800" b="0" i="0">
                <a:solidFill>
                  <a:srgbClr val="444444"/>
                </a:solidFill>
                <a:effectLst/>
                <a:latin typeface="Calibri" panose="020F0502020204030204" pitchFamily="34" charset="0"/>
              </a:rPr>
              <a:t>​</a:t>
            </a:r>
            <a:endParaRPr lang="sv-SE"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sv-SE" sz="1800" b="0" i="0">
                <a:solidFill>
                  <a:srgbClr val="444444"/>
                </a:solidFill>
                <a:effectLst/>
                <a:latin typeface="Calibri" panose="020F0502020204030204" pitchFamily="34" charset="0"/>
              </a:rPr>
              <a:t>​</a:t>
            </a:r>
            <a:endParaRPr lang="sv-SE" sz="1800" b="0" i="0">
              <a:solidFill>
                <a:srgbClr val="444444"/>
              </a:solidFill>
              <a:effectLst/>
              <a:latin typeface="Arial" panose="020B0604020202020204" pitchFamily="34" charset="0"/>
            </a:endParaRPr>
          </a:p>
          <a:p>
            <a:pPr algn="l" rtl="0" fontAlgn="base"/>
            <a:r>
              <a:rPr lang="sv-SE" sz="1800" b="0" i="0">
                <a:solidFill>
                  <a:srgbClr val="444444"/>
                </a:solidFill>
                <a:effectLst/>
                <a:latin typeface="Calibri" panose="020F0502020204030204" pitchFamily="34" charset="0"/>
              </a:rPr>
              <a:t>​</a:t>
            </a:r>
            <a:endParaRPr lang="sv-SE"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·Portable, smart, safe and worry-free Adaptive Boosting, charging and maintaining for vehicle batteries and personal tech products, wherever you are. With our without connected cords.</a:t>
            </a:r>
            <a:r>
              <a:rPr lang="sv-SE" sz="1800" b="0" i="0">
                <a:solidFill>
                  <a:srgbClr val="444444"/>
                </a:solidFill>
                <a:effectLst/>
                <a:latin typeface="Calibri" panose="020F0502020204030204" pitchFamily="34" charset="0"/>
              </a:rPr>
              <a:t>​</a:t>
            </a:r>
            <a:endParaRPr lang="sv-SE"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a:t>
            </a:r>
            <a:r>
              <a:rPr lang="sv-SE" sz="1800" b="0" i="0">
                <a:solidFill>
                  <a:srgbClr val="444444"/>
                </a:solidFill>
                <a:effectLst/>
                <a:latin typeface="Calibri" panose="020F0502020204030204" pitchFamily="34" charset="0"/>
              </a:rPr>
              <a:t>​</a:t>
            </a:r>
            <a:endParaRPr lang="sv-SE"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a:solidFill>
                  <a:srgbClr val="444444"/>
                </a:solidFill>
                <a:effectLst/>
                <a:latin typeface="Arial" panose="020B0604020202020204" pitchFamily="34" charset="0"/>
              </a:rPr>
              <a:t>​</a:t>
            </a:r>
          </a:p>
          <a:p>
            <a:pPr algn="l" rtl="0" fontAlgn="base"/>
            <a:r>
              <a:rPr lang="sv-SE" sz="1800" b="0" i="0">
                <a:solidFill>
                  <a:srgbClr val="444444"/>
                </a:solidFill>
                <a:effectLst/>
                <a:latin typeface="Calibri" panose="020F0502020204030204" pitchFamily="34" charset="0"/>
              </a:rPr>
              <a:t>​</a:t>
            </a:r>
            <a:endParaRPr lang="sv-SE"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The CS FREE can charge all types of lead-acid or lithium battery.(LiFePO4)</a:t>
            </a:r>
            <a:r>
              <a:rPr lang="en-US" sz="1800" b="0" i="0">
                <a:solidFill>
                  <a:srgbClr val="444444"/>
                </a:solidFill>
                <a:effectLst/>
                <a:latin typeface="Arial" panose="020B0604020202020204" pitchFamily="34" charset="0"/>
              </a:rPr>
              <a:t>​</a:t>
            </a:r>
          </a:p>
          <a:p>
            <a:pPr algn="l" rtl="0" fontAlgn="base">
              <a:buFont typeface="Arial" panose="020B0604020202020204" pitchFamily="34" charset="0"/>
              <a:buChar char="•"/>
            </a:pPr>
            <a:r>
              <a:rPr lang="sv-SE" sz="1800" b="0" i="0">
                <a:solidFill>
                  <a:srgbClr val="444444"/>
                </a:solidFill>
                <a:effectLst/>
                <a:latin typeface="Arial" panose="020B0604020202020204" pitchFamily="34" charset="0"/>
              </a:rPr>
              <a:t>​</a:t>
            </a:r>
          </a:p>
          <a:p>
            <a:pPr algn="l" rtl="0" fontAlgn="base"/>
            <a:r>
              <a:rPr lang="sv-SE" sz="1800" b="0" i="0">
                <a:solidFill>
                  <a:srgbClr val="444444"/>
                </a:solidFill>
                <a:effectLst/>
                <a:latin typeface="Calibri" panose="020F0502020204030204" pitchFamily="34" charset="0"/>
              </a:rPr>
              <a:t>​</a:t>
            </a:r>
            <a:endParaRPr lang="sv-SE"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·No modes, it’s fully automatic. Simply turn it on and leave the CS FREE to do the rest. Just a clear, easy to read display.</a:t>
            </a:r>
            <a:r>
              <a:rPr lang="sv-SE" sz="1800" b="0" i="0">
                <a:solidFill>
                  <a:srgbClr val="444444"/>
                </a:solidFill>
                <a:effectLst/>
                <a:latin typeface="Calibri" panose="020F0502020204030204" pitchFamily="34" charset="0"/>
              </a:rPr>
              <a:t>​</a:t>
            </a:r>
            <a:endParaRPr lang="sv-SE"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a:t>
            </a:r>
            <a:r>
              <a:rPr lang="sv-SE" sz="1800" b="0" i="0">
                <a:solidFill>
                  <a:srgbClr val="444444"/>
                </a:solidFill>
                <a:effectLst/>
                <a:latin typeface="Calibri" panose="020F0502020204030204" pitchFamily="34" charset="0"/>
              </a:rPr>
              <a:t>​</a:t>
            </a:r>
            <a:endParaRPr lang="sv-SE"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·And we will look into the </a:t>
            </a:r>
            <a:r>
              <a:rPr lang="en-GB" sz="1800" b="0" i="0" u="none" strike="noStrike" err="1">
                <a:solidFill>
                  <a:srgbClr val="000000"/>
                </a:solidFill>
                <a:effectLst/>
                <a:latin typeface="Calibri" panose="020F0502020204030204" pitchFamily="34" charset="0"/>
              </a:rPr>
              <a:t>MMi</a:t>
            </a:r>
            <a:r>
              <a:rPr lang="en-GB" sz="1800" b="0" i="0" u="none" strike="noStrike">
                <a:solidFill>
                  <a:srgbClr val="000000"/>
                </a:solidFill>
                <a:effectLst/>
                <a:latin typeface="Calibri" panose="020F0502020204030204" pitchFamily="34" charset="0"/>
              </a:rPr>
              <a:t> later on in this presentation</a:t>
            </a:r>
            <a:r>
              <a:rPr lang="en-GB" sz="1800" b="0" i="0">
                <a:solidFill>
                  <a:srgbClr val="444444"/>
                </a:solidFill>
                <a:effectLst/>
                <a:latin typeface="Calibri" panose="020F0502020204030204" pitchFamily="34" charset="0"/>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a:solidFill>
                  <a:srgbClr val="444444"/>
                </a:solidFill>
                <a:effectLst/>
                <a:latin typeface="Arial" panose="020B0604020202020204" pitchFamily="34" charset="0"/>
              </a:rPr>
              <a:t>​</a:t>
            </a:r>
          </a:p>
          <a:p>
            <a:pPr algn="l" rtl="0" fontAlgn="base"/>
            <a:r>
              <a:rPr lang="sv-SE" sz="1800" b="0" i="0">
                <a:solidFill>
                  <a:srgbClr val="444444"/>
                </a:solidFill>
                <a:effectLst/>
                <a:latin typeface="Calibri" panose="020F0502020204030204" pitchFamily="34" charset="0"/>
              </a:rPr>
              <a:t>​</a:t>
            </a:r>
            <a:endParaRPr lang="sv-SE"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Shows you how long there is left before your battery is fully charged.</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444444"/>
                </a:solidFill>
                <a:effectLst/>
                <a:latin typeface="Arial" panose="020B0604020202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rial" panose="020B0604020202020204" pitchFamily="34" charset="0"/>
              </a:rPr>
              <a:t>New model, new shape to make it easily portable. </a:t>
            </a:r>
            <a:r>
              <a:rPr lang="en-GB" sz="1800" b="0" i="1" u="none" strike="noStrike">
                <a:solidFill>
                  <a:srgbClr val="F79520"/>
                </a:solidFill>
                <a:effectLst/>
                <a:latin typeface="Arial" panose="020B0604020202020204" pitchFamily="34" charset="0"/>
              </a:rPr>
              <a:t>You can safely store it in your vehicle so it’s always ready when you need it.</a:t>
            </a:r>
            <a:r>
              <a:rPr lang="en-US" sz="1800"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sv-SE" sz="1800" b="0" i="0">
                <a:solidFill>
                  <a:srgbClr val="444444"/>
                </a:solidFill>
                <a:effectLst/>
                <a:latin typeface="Calibri" panose="020F0502020204030204" pitchFamily="34" charset="0"/>
              </a:rPr>
              <a:t>​</a:t>
            </a:r>
            <a:endParaRPr lang="sv-SE"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rial" panose="020B0604020202020204" pitchFamily="34" charset="0"/>
              </a:rPr>
              <a:t> </a:t>
            </a:r>
            <a:r>
              <a:rPr lang="en-GB" sz="1800" b="1" i="0" u="none" strike="noStrike">
                <a:solidFill>
                  <a:srgbClr val="7C7C7C"/>
                </a:solidFill>
                <a:effectLst/>
                <a:latin typeface="Arial" panose="020B0604020202020204" pitchFamily="34" charset="0"/>
              </a:rPr>
              <a:t>USB-C and USB-A outputs</a:t>
            </a:r>
            <a:r>
              <a:rPr lang="en-GB" sz="1800" b="0" i="0" u="none" strike="noStrike">
                <a:solidFill>
                  <a:srgbClr val="000000"/>
                </a:solidFill>
                <a:effectLst/>
                <a:latin typeface="Arial" panose="020B0604020202020204" pitchFamily="34" charset="0"/>
              </a:rPr>
              <a:t> for charging laptops, smartphones, tablets, watches and cameras, even when the CS FREE is not connected to a power outlet.</a:t>
            </a:r>
            <a:r>
              <a:rPr lang="sv-SE" sz="1800" b="0" i="0">
                <a:solidFill>
                  <a:srgbClr val="444444"/>
                </a:solidFill>
                <a:effectLst/>
                <a:latin typeface="Arial" panose="020B0604020202020204" pitchFamily="34" charset="0"/>
              </a:rPr>
              <a:t>​</a:t>
            </a:r>
            <a:endParaRPr lang="sv-SE" b="0" i="0">
              <a:solidFill>
                <a:srgbClr val="444444"/>
              </a:solidFill>
              <a:effectLst/>
              <a:latin typeface="Calibri" panose="020F0502020204030204" pitchFamily="34" charset="0"/>
            </a:endParaRPr>
          </a:p>
          <a:p>
            <a:pPr algn="l" rtl="0" fontAlgn="base"/>
            <a:r>
              <a:rPr lang="sv-SE" sz="1800" b="0" i="0">
                <a:solidFill>
                  <a:srgbClr val="444444"/>
                </a:solidFill>
                <a:effectLst/>
                <a:latin typeface="Calibri" panose="020F0502020204030204" pitchFamily="34" charset="0"/>
              </a:rPr>
              <a:t>​</a:t>
            </a:r>
            <a:endParaRPr lang="sv-SE" b="0" i="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Arial" panose="020B0604020202020204" pitchFamily="34" charset="0"/>
              </a:rPr>
              <a:t>When fully charged, it can be left on the shelf for a year, and still work as good!</a:t>
            </a:r>
            <a:r>
              <a:rPr lang="en-US" sz="1800" b="0" i="0">
                <a:solidFill>
                  <a:srgbClr val="000000"/>
                </a:solidFill>
                <a:effectLst/>
                <a:latin typeface="Arial" panose="020B0604020202020204" pitchFamily="34" charset="0"/>
              </a:rPr>
              <a:t>​</a:t>
            </a:r>
            <a:endParaRPr lang="en-GB" sz="1200"/>
          </a:p>
        </p:txBody>
      </p:sp>
      <p:sp>
        <p:nvSpPr>
          <p:cNvPr id="4" name="Slide Number Placeholder 3"/>
          <p:cNvSpPr>
            <a:spLocks noGrp="1"/>
          </p:cNvSpPr>
          <p:nvPr>
            <p:ph type="sldNum" sz="quarter" idx="5"/>
          </p:nvPr>
        </p:nvSpPr>
        <p:spPr/>
        <p:txBody>
          <a:bodyPr/>
          <a:lstStyle/>
          <a:p>
            <a:fld id="{3E8DB27F-8124-964E-8C4C-9C7426870D2C}" type="slidenum">
              <a:rPr lang="en-GB" smtClean="0"/>
              <a:t>10</a:t>
            </a:fld>
            <a:endParaRPr lang="en-GB"/>
          </a:p>
        </p:txBody>
      </p:sp>
    </p:spTree>
    <p:extLst>
      <p:ext uri="{BB962C8B-B14F-4D97-AF65-F5344CB8AC3E}">
        <p14:creationId xmlns:p14="http://schemas.microsoft.com/office/powerpoint/2010/main" val="2608339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cs typeface="Calibri"/>
              </a:rPr>
              <a:t>Note! The US adapter </a:t>
            </a:r>
            <a:r>
              <a:rPr lang="sv-SE" err="1">
                <a:cs typeface="Calibri"/>
              </a:rPr>
              <a:t>are</a:t>
            </a:r>
            <a:r>
              <a:rPr lang="sv-SE">
                <a:cs typeface="Calibri"/>
              </a:rPr>
              <a:t> in the box </a:t>
            </a:r>
            <a:r>
              <a:rPr lang="sv-SE" err="1">
                <a:cs typeface="Calibri"/>
              </a:rPr>
              <a:t>but</a:t>
            </a:r>
            <a:r>
              <a:rPr lang="sv-SE">
                <a:cs typeface="Calibri"/>
              </a:rPr>
              <a:t> </a:t>
            </a:r>
            <a:r>
              <a:rPr lang="sv-SE" err="1">
                <a:cs typeface="Calibri"/>
              </a:rPr>
              <a:t>we</a:t>
            </a:r>
            <a:r>
              <a:rPr lang="sv-SE">
                <a:cs typeface="Calibri"/>
              </a:rPr>
              <a:t> </a:t>
            </a:r>
            <a:r>
              <a:rPr lang="sv-SE" err="1">
                <a:cs typeface="Calibri"/>
              </a:rPr>
              <a:t>dont</a:t>
            </a:r>
            <a:r>
              <a:rPr lang="sv-SE">
                <a:cs typeface="Calibri"/>
              </a:rPr>
              <a:t> </a:t>
            </a:r>
            <a:r>
              <a:rPr lang="sv-SE" err="1">
                <a:cs typeface="Calibri"/>
              </a:rPr>
              <a:t>have</a:t>
            </a:r>
            <a:r>
              <a:rPr lang="sv-SE">
                <a:cs typeface="Calibri"/>
              </a:rPr>
              <a:t> the </a:t>
            </a:r>
            <a:r>
              <a:rPr lang="sv-SE" err="1">
                <a:cs typeface="Calibri"/>
              </a:rPr>
              <a:t>certificates</a:t>
            </a:r>
            <a:r>
              <a:rPr lang="sv-SE">
                <a:cs typeface="Calibri"/>
              </a:rPr>
              <a:t> to </a:t>
            </a:r>
            <a:r>
              <a:rPr lang="sv-SE" err="1">
                <a:cs typeface="Calibri"/>
              </a:rPr>
              <a:t>sell</a:t>
            </a:r>
            <a:r>
              <a:rPr lang="sv-SE">
                <a:cs typeface="Calibri"/>
              </a:rPr>
              <a:t> to US</a:t>
            </a:r>
            <a:endParaRPr lang="sv-SE"/>
          </a:p>
        </p:txBody>
      </p:sp>
      <p:sp>
        <p:nvSpPr>
          <p:cNvPr id="4" name="Slide Number Placeholder 3"/>
          <p:cNvSpPr>
            <a:spLocks noGrp="1"/>
          </p:cNvSpPr>
          <p:nvPr>
            <p:ph type="sldNum" sz="quarter" idx="5"/>
          </p:nvPr>
        </p:nvSpPr>
        <p:spPr/>
        <p:txBody>
          <a:bodyPr/>
          <a:lstStyle/>
          <a:p>
            <a:fld id="{BCD6FFB2-875B-47A0-BFD8-3E804CFEEC0E}" type="slidenum">
              <a:rPr lang="sv-SE" smtClean="0"/>
              <a:t>11</a:t>
            </a:fld>
            <a:endParaRPr lang="sv-SE"/>
          </a:p>
        </p:txBody>
      </p:sp>
    </p:spTree>
    <p:extLst>
      <p:ext uri="{BB962C8B-B14F-4D97-AF65-F5344CB8AC3E}">
        <p14:creationId xmlns:p14="http://schemas.microsoft.com/office/powerpoint/2010/main" val="794618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20000"/>
              </a:spcBef>
              <a:spcAft>
                <a:spcPts val="600"/>
              </a:spcAft>
              <a:buFont typeface="Arial"/>
              <a:buChar char="•"/>
            </a:pPr>
            <a:r>
              <a:rPr lang="en-GB"/>
              <a:t>USB-C charge cable 12V accessory plug: to charge up the CS FREE internal battery via the vehicle 12V accessory socket</a:t>
            </a:r>
          </a:p>
          <a:p>
            <a:pPr marL="171450" indent="-171450">
              <a:spcBef>
                <a:spcPct val="20000"/>
              </a:spcBef>
              <a:spcAft>
                <a:spcPts val="600"/>
              </a:spcAft>
              <a:buFont typeface="Arial"/>
              <a:buChar char="•"/>
            </a:pPr>
            <a:r>
              <a:rPr lang="en-GB"/>
              <a:t>USB-C charge cable clamps: to power the CS FREE via a separate 12V 'service' battery</a:t>
            </a:r>
            <a:endParaRPr lang="en-GB">
              <a:cs typeface="Calibri"/>
            </a:endParaRPr>
          </a:p>
          <a:p>
            <a:pPr marL="171450" indent="-171450">
              <a:spcBef>
                <a:spcPct val="20000"/>
              </a:spcBef>
              <a:spcAft>
                <a:spcPts val="600"/>
              </a:spcAft>
              <a:buFont typeface="Arial"/>
              <a:buChar char="•"/>
            </a:pPr>
            <a:r>
              <a:rPr lang="en-GB"/>
              <a:t>Solar panel charge kit: to power the CS FREE via solar power</a:t>
            </a:r>
            <a:endParaRPr lang="en-GB">
              <a:cs typeface="Calibri"/>
            </a:endParaRPr>
          </a:p>
          <a:p>
            <a:pPr marL="171450" indent="-171450">
              <a:spcBef>
                <a:spcPct val="20000"/>
              </a:spcBef>
              <a:spcAft>
                <a:spcPts val="600"/>
              </a:spcAft>
              <a:buFont typeface="Arial"/>
              <a:buChar char="•"/>
            </a:pPr>
            <a:r>
              <a:rPr lang="en-GB"/>
              <a:t>CS Wall Mount with slide-lock function: for practical storage, quick and easy access to the CS FREE</a:t>
            </a:r>
          </a:p>
          <a:p>
            <a:pPr marL="171450" indent="-171450">
              <a:spcBef>
                <a:spcPct val="20000"/>
              </a:spcBef>
              <a:spcAft>
                <a:spcPts val="600"/>
              </a:spcAft>
              <a:buFont typeface="Arial"/>
              <a:buChar char="•"/>
            </a:pPr>
            <a:r>
              <a:rPr lang="en-GB"/>
              <a:t>Storage bag: for safe storage and transportation of the CS FREE</a:t>
            </a:r>
            <a:endParaRPr lang="sv-SE"/>
          </a:p>
        </p:txBody>
      </p:sp>
      <p:sp>
        <p:nvSpPr>
          <p:cNvPr id="4" name="Slide Number Placeholder 3"/>
          <p:cNvSpPr>
            <a:spLocks noGrp="1"/>
          </p:cNvSpPr>
          <p:nvPr>
            <p:ph type="sldNum" sz="quarter" idx="5"/>
          </p:nvPr>
        </p:nvSpPr>
        <p:spPr/>
        <p:txBody>
          <a:bodyPr/>
          <a:lstStyle/>
          <a:p>
            <a:fld id="{BCD6FFB2-875B-47A0-BFD8-3E804CFEEC0E}" type="slidenum">
              <a:rPr lang="sv-SE" smtClean="0"/>
              <a:t>12</a:t>
            </a:fld>
            <a:endParaRPr lang="sv-SE"/>
          </a:p>
        </p:txBody>
      </p:sp>
    </p:spTree>
    <p:extLst>
      <p:ext uri="{BB962C8B-B14F-4D97-AF65-F5344CB8AC3E}">
        <p14:creationId xmlns:p14="http://schemas.microsoft.com/office/powerpoint/2010/main" val="2990292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recommend you to test the solar panel at first </a:t>
            </a:r>
            <a:r>
              <a:rPr lang="en-US" err="1">
                <a:cs typeface="Calibri"/>
              </a:rPr>
              <a:t>occation</a:t>
            </a:r>
            <a:r>
              <a:rPr lang="en-US">
                <a:cs typeface="Calibri"/>
              </a:rPr>
              <a:t>.</a:t>
            </a:r>
          </a:p>
          <a:p>
            <a:r>
              <a:rPr lang="en-US">
                <a:cs typeface="Calibri"/>
              </a:rPr>
              <a:t>It is </a:t>
            </a:r>
            <a:r>
              <a:rPr lang="en-US" err="1">
                <a:cs typeface="Calibri"/>
              </a:rPr>
              <a:t>extremly</a:t>
            </a:r>
            <a:r>
              <a:rPr lang="en-US">
                <a:cs typeface="Calibri"/>
              </a:rPr>
              <a:t> robust and waterproof for 30 minutes,  It is easy to place and the 4 meter long cable makes it possible to have the panel far away from the battery.</a:t>
            </a:r>
          </a:p>
          <a:p>
            <a:r>
              <a:rPr lang="en-US">
                <a:cs typeface="Calibri"/>
              </a:rPr>
              <a:t>The casing can easily be used to get the perfect angle to the sun</a:t>
            </a:r>
          </a:p>
          <a:p>
            <a:r>
              <a:rPr lang="en-US">
                <a:cs typeface="Calibri"/>
              </a:rPr>
              <a:t>The CS FREE is a DC charger so no regulator is needed – it is already built into the system.</a:t>
            </a:r>
          </a:p>
          <a:p>
            <a:r>
              <a:rPr lang="en-US">
                <a:cs typeface="Calibri"/>
              </a:rPr>
              <a:t>And as one of our younger test persons said – now you can charge your phones and devices totally CO2 FREE!</a:t>
            </a:r>
          </a:p>
          <a:p>
            <a:endParaRPr lang="en-US">
              <a:cs typeface="Calibri"/>
            </a:endParaRPr>
          </a:p>
          <a:p>
            <a:endParaRPr lang="en-US">
              <a:cs typeface="Calibri"/>
            </a:endParaRPr>
          </a:p>
          <a:p>
            <a:r>
              <a:rPr lang="en-US">
                <a:cs typeface="Calibri"/>
              </a:rPr>
              <a:t> </a:t>
            </a:r>
          </a:p>
        </p:txBody>
      </p:sp>
      <p:sp>
        <p:nvSpPr>
          <p:cNvPr id="4" name="Slide Number Placeholder 3"/>
          <p:cNvSpPr>
            <a:spLocks noGrp="1"/>
          </p:cNvSpPr>
          <p:nvPr>
            <p:ph type="sldNum" sz="quarter" idx="5"/>
          </p:nvPr>
        </p:nvSpPr>
        <p:spPr/>
        <p:txBody>
          <a:bodyPr/>
          <a:lstStyle/>
          <a:p>
            <a:fld id="{BCD6FFB2-875B-47A0-BFD8-3E804CFEEC0E}" type="slidenum">
              <a:rPr lang="sv-SE" smtClean="0"/>
              <a:t>13</a:t>
            </a:fld>
            <a:endParaRPr lang="sv-SE"/>
          </a:p>
        </p:txBody>
      </p:sp>
    </p:spTree>
    <p:extLst>
      <p:ext uri="{BB962C8B-B14F-4D97-AF65-F5344CB8AC3E}">
        <p14:creationId xmlns:p14="http://schemas.microsoft.com/office/powerpoint/2010/main" val="852990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Montserrat"/>
              </a:rPr>
              <a:t>The high quality solar panel is environmentally friendly and gives you clean, renewable energy. </a:t>
            </a:r>
          </a:p>
          <a:p>
            <a:r>
              <a:rPr lang="en-US" b="0" i="0">
                <a:solidFill>
                  <a:srgbClr val="000000"/>
                </a:solidFill>
                <a:effectLst/>
                <a:latin typeface="Montserrat"/>
              </a:rPr>
              <a:t>It also gives you the ultimate freedom by freeing yourself from the restrictions and costs that come with connecting to the mains.</a:t>
            </a:r>
            <a:endParaRPr lang="sv-SE"/>
          </a:p>
        </p:txBody>
      </p:sp>
      <p:sp>
        <p:nvSpPr>
          <p:cNvPr id="4" name="Slide Number Placeholder 3"/>
          <p:cNvSpPr>
            <a:spLocks noGrp="1"/>
          </p:cNvSpPr>
          <p:nvPr>
            <p:ph type="sldNum" sz="quarter" idx="5"/>
          </p:nvPr>
        </p:nvSpPr>
        <p:spPr/>
        <p:txBody>
          <a:bodyPr/>
          <a:lstStyle/>
          <a:p>
            <a:fld id="{BCD6FFB2-875B-47A0-BFD8-3E804CFEEC0E}" type="slidenum">
              <a:rPr lang="sv-SE" smtClean="0"/>
              <a:t>14</a:t>
            </a:fld>
            <a:endParaRPr lang="sv-SE"/>
          </a:p>
        </p:txBody>
      </p:sp>
    </p:spTree>
    <p:extLst>
      <p:ext uri="{BB962C8B-B14F-4D97-AF65-F5344CB8AC3E}">
        <p14:creationId xmlns:p14="http://schemas.microsoft.com/office/powerpoint/2010/main" val="1170562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If </a:t>
            </a:r>
            <a:r>
              <a:rPr lang="sv-SE" err="1"/>
              <a:t>we</a:t>
            </a:r>
            <a:r>
              <a:rPr lang="sv-SE"/>
              <a:t> look at the charger </a:t>
            </a:r>
            <a:r>
              <a:rPr lang="sv-SE" err="1"/>
              <a:t>we</a:t>
            </a:r>
            <a:r>
              <a:rPr lang="sv-SE"/>
              <a:t> </a:t>
            </a:r>
            <a:r>
              <a:rPr lang="sv-SE" err="1"/>
              <a:t>can</a:t>
            </a:r>
            <a:r>
              <a:rPr lang="sv-SE"/>
              <a:t> se </a:t>
            </a:r>
            <a:r>
              <a:rPr lang="sv-SE" err="1"/>
              <a:t>two</a:t>
            </a:r>
            <a:r>
              <a:rPr lang="sv-SE"/>
              <a:t> </a:t>
            </a:r>
            <a:r>
              <a:rPr lang="sv-SE" err="1"/>
              <a:t>MMIs</a:t>
            </a:r>
            <a:r>
              <a:rPr lang="sv-SE"/>
              <a:t> on the </a:t>
            </a:r>
            <a:r>
              <a:rPr lang="sv-SE" err="1"/>
              <a:t>top</a:t>
            </a:r>
            <a:r>
              <a:rPr lang="sv-SE"/>
              <a:t>.</a:t>
            </a:r>
            <a:endParaRPr lang="en-US"/>
          </a:p>
          <a:p>
            <a:r>
              <a:rPr lang="sv-SE"/>
              <a:t>The small </a:t>
            </a:r>
            <a:r>
              <a:rPr lang="sv-SE" err="1"/>
              <a:t>one</a:t>
            </a:r>
            <a:r>
              <a:rPr lang="sv-SE"/>
              <a:t> is </a:t>
            </a:r>
            <a:r>
              <a:rPr lang="sv-SE" err="1"/>
              <a:t>also</a:t>
            </a:r>
            <a:r>
              <a:rPr lang="sv-SE"/>
              <a:t> the ON/OFF </a:t>
            </a:r>
            <a:r>
              <a:rPr lang="sv-SE" err="1"/>
              <a:t>button</a:t>
            </a:r>
            <a:r>
              <a:rPr lang="sv-SE"/>
              <a:t> and </a:t>
            </a:r>
            <a:r>
              <a:rPr lang="sv-SE" err="1"/>
              <a:t>this</a:t>
            </a:r>
            <a:r>
              <a:rPr lang="sv-SE"/>
              <a:t> MMI </a:t>
            </a:r>
            <a:r>
              <a:rPr lang="sv-SE" err="1"/>
              <a:t>will</a:t>
            </a:r>
            <a:r>
              <a:rPr lang="sv-SE"/>
              <a:t> show </a:t>
            </a:r>
            <a:r>
              <a:rPr lang="sv-SE" err="1"/>
              <a:t>you</a:t>
            </a:r>
            <a:r>
              <a:rPr lang="sv-SE"/>
              <a:t> the </a:t>
            </a:r>
            <a:r>
              <a:rPr lang="sv-SE" err="1"/>
              <a:t>state</a:t>
            </a:r>
            <a:r>
              <a:rPr lang="sv-SE"/>
              <a:t> </a:t>
            </a:r>
            <a:r>
              <a:rPr lang="sv-SE" err="1"/>
              <a:t>of</a:t>
            </a:r>
            <a:r>
              <a:rPr lang="sv-SE"/>
              <a:t> charge </a:t>
            </a:r>
            <a:r>
              <a:rPr lang="sv-SE" err="1"/>
              <a:t>of</a:t>
            </a:r>
            <a:r>
              <a:rPr lang="sv-SE"/>
              <a:t> the </a:t>
            </a:r>
            <a:r>
              <a:rPr lang="sv-SE" err="1"/>
              <a:t>internal</a:t>
            </a:r>
            <a:r>
              <a:rPr lang="sv-SE"/>
              <a:t> </a:t>
            </a:r>
            <a:r>
              <a:rPr lang="sv-SE" err="1"/>
              <a:t>battery</a:t>
            </a:r>
            <a:r>
              <a:rPr lang="sv-SE"/>
              <a:t>.</a:t>
            </a:r>
            <a:endParaRPr lang="sv-SE">
              <a:cs typeface="Calibri"/>
            </a:endParaRPr>
          </a:p>
          <a:p>
            <a:r>
              <a:rPr lang="sv-SE"/>
              <a:t>The </a:t>
            </a:r>
            <a:r>
              <a:rPr lang="sv-SE" err="1"/>
              <a:t>bigger</a:t>
            </a:r>
            <a:r>
              <a:rPr lang="sv-SE"/>
              <a:t> MMI </a:t>
            </a:r>
            <a:r>
              <a:rPr lang="sv-SE" err="1"/>
              <a:t>will</a:t>
            </a:r>
            <a:r>
              <a:rPr lang="sv-SE"/>
              <a:t> show the status </a:t>
            </a:r>
            <a:r>
              <a:rPr lang="sv-SE" err="1"/>
              <a:t>of</a:t>
            </a:r>
            <a:r>
              <a:rPr lang="sv-SE"/>
              <a:t> the </a:t>
            </a:r>
            <a:r>
              <a:rPr lang="sv-SE" err="1"/>
              <a:t>exernal</a:t>
            </a:r>
            <a:r>
              <a:rPr lang="sv-SE"/>
              <a:t> </a:t>
            </a:r>
            <a:r>
              <a:rPr lang="sv-SE" err="1"/>
              <a:t>battery</a:t>
            </a:r>
            <a:r>
              <a:rPr lang="sv-SE"/>
              <a:t>.</a:t>
            </a:r>
            <a:endParaRPr lang="sv-SE">
              <a:cs typeface="Calibri"/>
            </a:endParaRPr>
          </a:p>
          <a:p>
            <a:r>
              <a:rPr lang="sv-SE"/>
              <a:t>To the </a:t>
            </a:r>
            <a:r>
              <a:rPr lang="sv-SE" err="1"/>
              <a:t>left</a:t>
            </a:r>
            <a:r>
              <a:rPr lang="sv-SE"/>
              <a:t> </a:t>
            </a:r>
            <a:r>
              <a:rPr lang="sv-SE" err="1"/>
              <a:t>there</a:t>
            </a:r>
            <a:r>
              <a:rPr lang="sv-SE"/>
              <a:t> is an input, and to the right </a:t>
            </a:r>
            <a:r>
              <a:rPr lang="sv-SE" err="1"/>
              <a:t>there</a:t>
            </a:r>
            <a:r>
              <a:rPr lang="sv-SE"/>
              <a:t> is an output.</a:t>
            </a:r>
            <a:endParaRPr lang="sv-SE">
              <a:cs typeface="Calibri"/>
            </a:endParaRPr>
          </a:p>
          <a:p>
            <a:r>
              <a:rPr lang="sv-SE" err="1"/>
              <a:t>There</a:t>
            </a:r>
            <a:r>
              <a:rPr lang="sv-SE"/>
              <a:t> is </a:t>
            </a:r>
            <a:r>
              <a:rPr lang="sv-SE" err="1"/>
              <a:t>also</a:t>
            </a:r>
            <a:r>
              <a:rPr lang="sv-SE"/>
              <a:t> outputs on the </a:t>
            </a:r>
            <a:r>
              <a:rPr lang="sv-SE" err="1"/>
              <a:t>side</a:t>
            </a:r>
            <a:r>
              <a:rPr lang="sv-SE"/>
              <a:t> </a:t>
            </a:r>
            <a:r>
              <a:rPr lang="sv-SE" err="1"/>
              <a:t>of</a:t>
            </a:r>
            <a:r>
              <a:rPr lang="sv-SE"/>
              <a:t> the charger.</a:t>
            </a:r>
            <a:endParaRPr lang="sv-SE">
              <a:cs typeface="Calibri"/>
            </a:endParaRPr>
          </a:p>
          <a:p>
            <a:endParaRPr lang="sv-SE">
              <a:cs typeface="Calibri"/>
            </a:endParaRPr>
          </a:p>
          <a:p>
            <a:pPr algn="l" rtl="0" fontAlgn="base"/>
            <a:r>
              <a:rPr lang="sv-SE" sz="1800" b="0" i="0" u="none" strike="noStrike">
                <a:solidFill>
                  <a:srgbClr val="000000"/>
                </a:solidFill>
                <a:effectLst/>
                <a:latin typeface="Calibri"/>
                <a:cs typeface="Calibri"/>
              </a:rPr>
              <a:t>I </a:t>
            </a:r>
            <a:r>
              <a:rPr lang="sv-SE" sz="1800" b="0" i="0" u="none" strike="noStrike" err="1">
                <a:solidFill>
                  <a:srgbClr val="000000"/>
                </a:solidFill>
                <a:effectLst/>
                <a:latin typeface="Calibri"/>
                <a:cs typeface="Calibri"/>
              </a:rPr>
              <a:t>will</a:t>
            </a:r>
            <a:r>
              <a:rPr lang="sv-SE" sz="1800" b="0" i="0" u="none" strike="noStrike">
                <a:solidFill>
                  <a:srgbClr val="000000"/>
                </a:solidFill>
                <a:effectLst/>
                <a:latin typeface="Calibri"/>
                <a:cs typeface="Calibri"/>
              </a:rPr>
              <a:t> talk a bit </a:t>
            </a:r>
            <a:r>
              <a:rPr lang="sv-SE" sz="1800" b="0" i="0" u="none" strike="noStrike" err="1">
                <a:solidFill>
                  <a:srgbClr val="000000"/>
                </a:solidFill>
                <a:effectLst/>
                <a:latin typeface="Calibri"/>
                <a:cs typeface="Calibri"/>
              </a:rPr>
              <a:t>about</a:t>
            </a:r>
            <a:r>
              <a:rPr lang="sv-SE" sz="1800" b="0" i="0" u="none" strike="noStrike">
                <a:solidFill>
                  <a:srgbClr val="000000"/>
                </a:solidFill>
                <a:effectLst/>
                <a:latin typeface="Calibri"/>
                <a:cs typeface="Calibri"/>
              </a:rPr>
              <a:t> the MMI, </a:t>
            </a:r>
            <a:r>
              <a:rPr lang="sv-SE" sz="1800" b="0" i="0" u="none" strike="noStrike" err="1">
                <a:solidFill>
                  <a:srgbClr val="000000"/>
                </a:solidFill>
                <a:effectLst/>
                <a:latin typeface="Calibri"/>
                <a:cs typeface="Calibri"/>
              </a:rPr>
              <a:t>but</a:t>
            </a:r>
            <a:r>
              <a:rPr lang="sv-SE" sz="1800" b="0" i="0" u="none" strike="noStrike">
                <a:solidFill>
                  <a:srgbClr val="000000"/>
                </a:solidFill>
                <a:effectLst/>
                <a:latin typeface="Calibri"/>
                <a:cs typeface="Calibri"/>
              </a:rPr>
              <a:t> as </a:t>
            </a:r>
            <a:r>
              <a:rPr lang="sv-SE" sz="1800" b="0" i="0" u="none" strike="noStrike" err="1">
                <a:solidFill>
                  <a:srgbClr val="000000"/>
                </a:solidFill>
                <a:effectLst/>
                <a:latin typeface="Calibri"/>
                <a:cs typeface="Calibri"/>
              </a:rPr>
              <a:t>pictures</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are</a:t>
            </a:r>
            <a:r>
              <a:rPr lang="sv-SE" sz="1800" b="0" i="0" u="none" strike="noStrike">
                <a:solidFill>
                  <a:srgbClr val="000000"/>
                </a:solidFill>
                <a:effectLst/>
                <a:latin typeface="Calibri"/>
                <a:cs typeface="Calibri"/>
              </a:rPr>
              <a:t> not as </a:t>
            </a:r>
            <a:r>
              <a:rPr lang="sv-SE" sz="1800" b="0" i="0" u="none" strike="noStrike" err="1">
                <a:solidFill>
                  <a:srgbClr val="000000"/>
                </a:solidFill>
                <a:effectLst/>
                <a:latin typeface="Calibri"/>
                <a:cs typeface="Calibri"/>
              </a:rPr>
              <a:t>good</a:t>
            </a:r>
            <a:r>
              <a:rPr lang="sv-SE" sz="1800" b="0" i="0" u="none" strike="noStrike">
                <a:solidFill>
                  <a:srgbClr val="000000"/>
                </a:solidFill>
                <a:effectLst/>
                <a:latin typeface="Calibri"/>
                <a:cs typeface="Calibri"/>
              </a:rPr>
              <a:t> as the real </a:t>
            </a:r>
            <a:r>
              <a:rPr lang="sv-SE" sz="1800" b="0" i="0" u="none" strike="noStrike" err="1">
                <a:solidFill>
                  <a:srgbClr val="000000"/>
                </a:solidFill>
                <a:effectLst/>
                <a:latin typeface="Calibri"/>
                <a:cs typeface="Calibri"/>
              </a:rPr>
              <a:t>thing</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we</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will</a:t>
            </a:r>
            <a:r>
              <a:rPr lang="sv-SE" sz="1800" b="0" i="0" u="none" strike="noStrike">
                <a:solidFill>
                  <a:srgbClr val="000000"/>
                </a:solidFill>
                <a:effectLst/>
                <a:latin typeface="Calibri"/>
                <a:cs typeface="Calibri"/>
              </a:rPr>
              <a:t> look </a:t>
            </a:r>
            <a:r>
              <a:rPr lang="sv-SE" sz="1800" b="0" i="0" u="none" strike="noStrike" err="1">
                <a:solidFill>
                  <a:srgbClr val="000000"/>
                </a:solidFill>
                <a:effectLst/>
                <a:latin typeface="Calibri"/>
                <a:cs typeface="Calibri"/>
              </a:rPr>
              <a:t>deaper</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into</a:t>
            </a:r>
            <a:r>
              <a:rPr lang="sv-SE" sz="1800" b="0" i="0" u="none" strike="noStrike">
                <a:solidFill>
                  <a:srgbClr val="000000"/>
                </a:solidFill>
                <a:effectLst/>
                <a:latin typeface="Calibri"/>
                <a:cs typeface="Calibri"/>
              </a:rPr>
              <a:t> the MMI later in the hands on session</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sv-SE" sz="1800" b="0" i="0" u="none" strike="noStrike">
                <a:solidFill>
                  <a:srgbClr val="000000"/>
                </a:solidFill>
                <a:effectLst/>
                <a:latin typeface="Calibri"/>
                <a:cs typeface="Calibri"/>
              </a:rPr>
              <a:t>It has </a:t>
            </a:r>
            <a:r>
              <a:rPr lang="sv-SE" sz="1800" b="0" i="0" u="none" strike="noStrike" err="1">
                <a:solidFill>
                  <a:srgbClr val="000000"/>
                </a:solidFill>
                <a:effectLst/>
                <a:latin typeface="Calibri"/>
                <a:cs typeface="Calibri"/>
              </a:rPr>
              <a:t>been</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some</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people</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testing</a:t>
            </a:r>
            <a:r>
              <a:rPr lang="sv-SE" sz="1800" b="0" i="0" u="none" strike="noStrike">
                <a:solidFill>
                  <a:srgbClr val="000000"/>
                </a:solidFill>
                <a:effectLst/>
                <a:latin typeface="Calibri"/>
                <a:cs typeface="Calibri"/>
              </a:rPr>
              <a:t> the </a:t>
            </a:r>
            <a:r>
              <a:rPr lang="sv-SE" sz="1800" b="0" i="0" u="none" strike="noStrike" err="1">
                <a:solidFill>
                  <a:srgbClr val="000000"/>
                </a:solidFill>
                <a:effectLst/>
                <a:latin typeface="Calibri"/>
                <a:cs typeface="Calibri"/>
              </a:rPr>
              <a:t>product</a:t>
            </a:r>
            <a:r>
              <a:rPr lang="sv-SE" sz="1800" b="0" i="0" u="none" strike="noStrike">
                <a:solidFill>
                  <a:srgbClr val="000000"/>
                </a:solidFill>
                <a:effectLst/>
                <a:latin typeface="Calibri"/>
                <a:cs typeface="Calibri"/>
              </a:rPr>
              <a:t> – and </a:t>
            </a:r>
            <a:r>
              <a:rPr lang="sv-SE" sz="1800" b="0" i="0" u="none" strike="noStrike" err="1">
                <a:solidFill>
                  <a:srgbClr val="000000"/>
                </a:solidFill>
                <a:effectLst/>
                <a:latin typeface="Calibri"/>
                <a:cs typeface="Calibri"/>
              </a:rPr>
              <a:t>really</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good</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news</a:t>
            </a:r>
            <a:r>
              <a:rPr lang="sv-SE" sz="1800" b="0" i="0" u="none" strike="noStrike">
                <a:solidFill>
                  <a:srgbClr val="000000"/>
                </a:solidFill>
                <a:effectLst/>
                <a:latin typeface="Calibri"/>
                <a:cs typeface="Calibri"/>
              </a:rPr>
              <a:t> is </a:t>
            </a:r>
            <a:r>
              <a:rPr lang="sv-SE" sz="1800" b="0" i="0" u="none" strike="noStrike" err="1">
                <a:solidFill>
                  <a:srgbClr val="000000"/>
                </a:solidFill>
                <a:effectLst/>
                <a:latin typeface="Calibri"/>
                <a:cs typeface="Calibri"/>
              </a:rPr>
              <a:t>that</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almost</a:t>
            </a:r>
            <a:r>
              <a:rPr lang="sv-SE" sz="1800" b="0" i="0" u="none" strike="noStrike">
                <a:solidFill>
                  <a:srgbClr val="000000"/>
                </a:solidFill>
                <a:effectLst/>
                <a:latin typeface="Calibri"/>
                <a:cs typeface="Calibri"/>
              </a:rPr>
              <a:t> all </a:t>
            </a:r>
            <a:r>
              <a:rPr lang="sv-SE" sz="1800" b="0" i="0" u="none" strike="noStrike" err="1">
                <a:solidFill>
                  <a:srgbClr val="000000"/>
                </a:solidFill>
                <a:effectLst/>
                <a:latin typeface="Calibri"/>
                <a:cs typeface="Calibri"/>
              </a:rPr>
              <a:t>of</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them</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say</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that</a:t>
            </a:r>
            <a:r>
              <a:rPr lang="sv-SE" sz="1800" b="0" i="0" u="none" strike="noStrike">
                <a:solidFill>
                  <a:srgbClr val="000000"/>
                </a:solidFill>
                <a:effectLst/>
                <a:latin typeface="Calibri"/>
                <a:cs typeface="Calibri"/>
              </a:rPr>
              <a:t> the MMI is very intuitive.</a:t>
            </a:r>
            <a:r>
              <a:rPr lang="sv-SE" sz="1800" b="0" i="0">
                <a:solidFill>
                  <a:srgbClr val="444444"/>
                </a:solidFill>
                <a:effectLst/>
                <a:latin typeface="Calibri"/>
                <a:cs typeface="Calibri"/>
              </a:rPr>
              <a:t>​</a:t>
            </a:r>
            <a:endParaRPr lang="sv-SE" b="0" i="0">
              <a:solidFill>
                <a:srgbClr val="444444"/>
              </a:solidFill>
              <a:effectLst/>
              <a:latin typeface="Calibri"/>
              <a:cs typeface="Calibri"/>
            </a:endParaRPr>
          </a:p>
          <a:p>
            <a:pPr fontAlgn="base"/>
            <a:r>
              <a:rPr lang="sv-SE" sz="1800" b="0" i="0" u="none" strike="noStrike">
                <a:solidFill>
                  <a:srgbClr val="000000"/>
                </a:solidFill>
                <a:effectLst/>
                <a:latin typeface="Calibri"/>
                <a:cs typeface="Calibri"/>
              </a:rPr>
              <a:t>The </a:t>
            </a:r>
            <a:r>
              <a:rPr lang="sv-SE" sz="1800" b="0" i="0" u="none" strike="noStrike" err="1">
                <a:solidFill>
                  <a:srgbClr val="000000"/>
                </a:solidFill>
                <a:effectLst/>
                <a:latin typeface="Calibri"/>
                <a:cs typeface="Calibri"/>
              </a:rPr>
              <a:t>smaller</a:t>
            </a:r>
            <a:r>
              <a:rPr lang="sv-SE" sz="1800" b="0" i="0" u="none" strike="noStrike">
                <a:solidFill>
                  <a:srgbClr val="000000"/>
                </a:solidFill>
                <a:effectLst/>
                <a:latin typeface="Calibri"/>
                <a:cs typeface="Calibri"/>
              </a:rPr>
              <a:t> one,</a:t>
            </a:r>
            <a:r>
              <a:rPr lang="sv-SE" sz="1800">
                <a:solidFill>
                  <a:srgbClr val="000000"/>
                </a:solidFill>
                <a:latin typeface="Calibri"/>
                <a:cs typeface="Calibri"/>
              </a:rPr>
              <a:t> </a:t>
            </a:r>
            <a:r>
              <a:rPr lang="sv-SE" sz="1800" b="0" i="0" u="none" strike="noStrike">
                <a:solidFill>
                  <a:srgbClr val="000000"/>
                </a:solidFill>
                <a:effectLst/>
                <a:latin typeface="Calibri"/>
                <a:cs typeface="Calibri"/>
              </a:rPr>
              <a:t> </a:t>
            </a:r>
            <a:r>
              <a:rPr lang="sv-SE" sz="1800">
                <a:solidFill>
                  <a:srgbClr val="000000"/>
                </a:solidFill>
                <a:latin typeface="Calibri"/>
                <a:cs typeface="Calibri"/>
              </a:rPr>
              <a:t>which is</a:t>
            </a:r>
            <a:r>
              <a:rPr lang="sv-SE" sz="1800" b="0" i="0" u="none" strike="noStrike">
                <a:solidFill>
                  <a:srgbClr val="000000"/>
                </a:solidFill>
                <a:effectLst/>
                <a:latin typeface="Calibri"/>
                <a:cs typeface="Calibri"/>
              </a:rPr>
              <a:t> also the start </a:t>
            </a:r>
            <a:r>
              <a:rPr lang="sv-SE" sz="1800">
                <a:solidFill>
                  <a:srgbClr val="000000"/>
                </a:solidFill>
                <a:latin typeface="Calibri"/>
                <a:cs typeface="Calibri"/>
              </a:rPr>
              <a:t>button, </a:t>
            </a:r>
            <a:r>
              <a:rPr lang="sv-SE" sz="1800" b="0" i="0" u="none" strike="noStrike">
                <a:solidFill>
                  <a:srgbClr val="000000"/>
                </a:solidFill>
                <a:effectLst/>
                <a:latin typeface="Calibri"/>
                <a:cs typeface="Calibri"/>
              </a:rPr>
              <a:t>will show you the state of charge of the INTERNAL </a:t>
            </a:r>
            <a:r>
              <a:rPr lang="sv-SE" sz="1800" b="0" i="0" u="none" strike="noStrike" err="1">
                <a:solidFill>
                  <a:srgbClr val="000000"/>
                </a:solidFill>
                <a:effectLst/>
                <a:latin typeface="Calibri"/>
                <a:cs typeface="Calibri"/>
              </a:rPr>
              <a:t>battery</a:t>
            </a:r>
            <a:r>
              <a:rPr lang="sv-SE" sz="1800" b="0" i="0">
                <a:solidFill>
                  <a:srgbClr val="444444"/>
                </a:solidFill>
                <a:effectLst/>
                <a:latin typeface="Calibri"/>
                <a:cs typeface="Calibri"/>
              </a:rPr>
              <a:t>​</a:t>
            </a:r>
            <a:endParaRPr lang="sv-SE" b="0" i="0">
              <a:solidFill>
                <a:srgbClr val="444444"/>
              </a:solidFill>
              <a:effectLst/>
              <a:latin typeface="Calibri"/>
              <a:cs typeface="Calibri"/>
            </a:endParaRPr>
          </a:p>
          <a:p>
            <a:pPr algn="l" rtl="0" fontAlgn="base"/>
            <a:r>
              <a:rPr lang="sv-SE" sz="1800" b="0" i="0" u="none" strike="noStrike" err="1">
                <a:solidFill>
                  <a:srgbClr val="000000"/>
                </a:solidFill>
                <a:effectLst/>
                <a:latin typeface="Calibri"/>
                <a:cs typeface="Calibri"/>
              </a:rPr>
              <a:t>Internal</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Battery</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Level</a:t>
            </a:r>
            <a:r>
              <a:rPr lang="sv-SE" sz="1800" b="0" i="0" u="none" strike="noStrike">
                <a:solidFill>
                  <a:srgbClr val="000000"/>
                </a:solidFill>
                <a:effectLst/>
                <a:latin typeface="Calibri"/>
                <a:cs typeface="Calibri"/>
              </a:rPr>
              <a:t> 0-10%</a:t>
            </a:r>
            <a:r>
              <a:rPr lang="sv-SE" sz="1800" b="0" i="0">
                <a:solidFill>
                  <a:srgbClr val="444444"/>
                </a:solidFill>
                <a:effectLst/>
                <a:latin typeface="Calibri"/>
                <a:cs typeface="Calibri"/>
              </a:rPr>
              <a:t>​</a:t>
            </a:r>
            <a:endParaRPr lang="sv-SE" b="0" i="0">
              <a:solidFill>
                <a:srgbClr val="444444"/>
              </a:solidFill>
              <a:effectLst/>
              <a:latin typeface="Calibri"/>
              <a:cs typeface="Calibri"/>
            </a:endParaRPr>
          </a:p>
          <a:p>
            <a:pPr algn="l" rtl="0" fontAlgn="base"/>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Internal</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Battery</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Level</a:t>
            </a:r>
            <a:r>
              <a:rPr lang="sv-SE" sz="1800" b="0" i="0" u="none" strike="noStrike">
                <a:solidFill>
                  <a:srgbClr val="000000"/>
                </a:solidFill>
                <a:effectLst/>
                <a:latin typeface="Calibri"/>
                <a:cs typeface="Calibri"/>
              </a:rPr>
              <a:t> 10-25%</a:t>
            </a:r>
            <a:r>
              <a:rPr lang="sv-SE" sz="1800" b="0" i="0">
                <a:solidFill>
                  <a:srgbClr val="444444"/>
                </a:solidFill>
                <a:effectLst/>
                <a:latin typeface="Calibri"/>
                <a:cs typeface="Calibri"/>
              </a:rPr>
              <a:t>​</a:t>
            </a:r>
            <a:endParaRPr lang="sv-SE" b="0" i="0">
              <a:solidFill>
                <a:srgbClr val="444444"/>
              </a:solidFill>
              <a:effectLst/>
              <a:latin typeface="Calibri"/>
              <a:cs typeface="Calibri"/>
            </a:endParaRPr>
          </a:p>
          <a:p>
            <a:pPr algn="l" rtl="0" fontAlgn="base"/>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Internal</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Battery</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Level</a:t>
            </a:r>
            <a:r>
              <a:rPr lang="sv-SE" sz="1800" b="0" i="0" u="none" strike="noStrike">
                <a:solidFill>
                  <a:srgbClr val="000000"/>
                </a:solidFill>
                <a:effectLst/>
                <a:latin typeface="Calibri"/>
                <a:cs typeface="Calibri"/>
              </a:rPr>
              <a:t> 25-50%</a:t>
            </a:r>
            <a:r>
              <a:rPr lang="sv-SE" sz="1800" b="0" i="0">
                <a:solidFill>
                  <a:srgbClr val="444444"/>
                </a:solidFill>
                <a:effectLst/>
                <a:latin typeface="Calibri"/>
                <a:cs typeface="Calibri"/>
              </a:rPr>
              <a:t>​</a:t>
            </a:r>
            <a:endParaRPr lang="sv-SE" b="0" i="0">
              <a:solidFill>
                <a:srgbClr val="444444"/>
              </a:solidFill>
              <a:effectLst/>
              <a:latin typeface="Calibri"/>
              <a:cs typeface="Calibri"/>
            </a:endParaRPr>
          </a:p>
          <a:p>
            <a:pPr algn="l" rtl="0" fontAlgn="base"/>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Internal</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Battery</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Level</a:t>
            </a:r>
            <a:r>
              <a:rPr lang="sv-SE" sz="1800" b="0" i="0" u="none" strike="noStrike">
                <a:solidFill>
                  <a:srgbClr val="000000"/>
                </a:solidFill>
                <a:effectLst/>
                <a:latin typeface="Calibri"/>
                <a:cs typeface="Calibri"/>
              </a:rPr>
              <a:t> 50-75%</a:t>
            </a:r>
            <a:r>
              <a:rPr lang="sv-SE" sz="1800" b="0" i="0">
                <a:solidFill>
                  <a:srgbClr val="444444"/>
                </a:solidFill>
                <a:effectLst/>
                <a:latin typeface="Calibri"/>
                <a:cs typeface="Calibri"/>
              </a:rPr>
              <a:t>​</a:t>
            </a:r>
            <a:endParaRPr lang="sv-SE" b="0" i="0">
              <a:solidFill>
                <a:srgbClr val="444444"/>
              </a:solidFill>
              <a:effectLst/>
              <a:latin typeface="Calibri"/>
              <a:cs typeface="Calibri"/>
            </a:endParaRPr>
          </a:p>
          <a:p>
            <a:pPr algn="l" rtl="0" fontAlgn="base"/>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Internal</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Battery</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Level</a:t>
            </a:r>
            <a:r>
              <a:rPr lang="sv-SE" sz="1800" b="0" i="0" u="none" strike="noStrike">
                <a:solidFill>
                  <a:srgbClr val="000000"/>
                </a:solidFill>
                <a:effectLst/>
                <a:latin typeface="Calibri"/>
                <a:cs typeface="Calibri"/>
              </a:rPr>
              <a:t> 75-100%</a:t>
            </a:r>
            <a:r>
              <a:rPr lang="sv-SE" sz="1800" b="0" i="0">
                <a:solidFill>
                  <a:srgbClr val="444444"/>
                </a:solidFill>
                <a:effectLst/>
                <a:latin typeface="Calibri"/>
                <a:cs typeface="Calibri"/>
              </a:rPr>
              <a:t>​</a:t>
            </a:r>
            <a:endParaRPr lang="sv-SE" b="0" i="0">
              <a:solidFill>
                <a:srgbClr val="444444"/>
              </a:solidFill>
              <a:effectLst/>
              <a:latin typeface="Calibri"/>
              <a:cs typeface="Calibri"/>
            </a:endParaRPr>
          </a:p>
          <a:p>
            <a:pPr algn="l" rtl="0" fontAlgn="base"/>
            <a:r>
              <a:rPr lang="sv-SE" sz="1800" b="0" i="0" u="none" strike="noStrike">
                <a:solidFill>
                  <a:srgbClr val="000000"/>
                </a:solidFill>
                <a:effectLst/>
                <a:latin typeface="Calibri"/>
                <a:cs typeface="Calibri"/>
              </a:rPr>
              <a:t>The </a:t>
            </a:r>
            <a:r>
              <a:rPr lang="sv-SE" sz="1800" b="0" i="0" u="none" strike="noStrike" err="1">
                <a:solidFill>
                  <a:srgbClr val="000000"/>
                </a:solidFill>
                <a:effectLst/>
                <a:latin typeface="Calibri"/>
                <a:cs typeface="Calibri"/>
              </a:rPr>
              <a:t>bigger</a:t>
            </a:r>
            <a:r>
              <a:rPr lang="sv-SE" sz="1800" b="0" i="0" u="none" strike="noStrike">
                <a:solidFill>
                  <a:srgbClr val="000000"/>
                </a:solidFill>
                <a:effectLst/>
                <a:latin typeface="Calibri"/>
                <a:cs typeface="Calibri"/>
              </a:rPr>
              <a:t> MMI, </a:t>
            </a:r>
            <a:r>
              <a:rPr lang="sv-SE" sz="1800" b="0" i="0" u="none" strike="noStrike" err="1">
                <a:solidFill>
                  <a:srgbClr val="000000"/>
                </a:solidFill>
                <a:effectLst/>
                <a:latin typeface="Calibri"/>
                <a:cs typeface="Calibri"/>
              </a:rPr>
              <a:t>will</a:t>
            </a:r>
            <a:r>
              <a:rPr lang="sv-SE" sz="1800" b="0" i="0" u="none" strike="noStrike">
                <a:solidFill>
                  <a:srgbClr val="000000"/>
                </a:solidFill>
                <a:effectLst/>
                <a:latin typeface="Calibri"/>
                <a:cs typeface="Calibri"/>
              </a:rPr>
              <a:t> show </a:t>
            </a:r>
            <a:r>
              <a:rPr lang="sv-SE" sz="1800" b="0" i="0" u="none" strike="noStrike" err="1">
                <a:solidFill>
                  <a:srgbClr val="000000"/>
                </a:solidFill>
                <a:effectLst/>
                <a:latin typeface="Calibri"/>
                <a:cs typeface="Calibri"/>
              </a:rPr>
              <a:t>you</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how</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charged</a:t>
            </a:r>
            <a:r>
              <a:rPr lang="sv-SE" sz="1800" b="0" i="0" u="none" strike="noStrike">
                <a:solidFill>
                  <a:srgbClr val="000000"/>
                </a:solidFill>
                <a:effectLst/>
                <a:latin typeface="Calibri"/>
                <a:cs typeface="Calibri"/>
              </a:rPr>
              <a:t> the </a:t>
            </a:r>
            <a:r>
              <a:rPr lang="sv-SE" sz="1800" b="0" i="0" u="none" strike="noStrike" err="1">
                <a:solidFill>
                  <a:srgbClr val="000000"/>
                </a:solidFill>
                <a:effectLst/>
                <a:latin typeface="Calibri"/>
                <a:cs typeface="Calibri"/>
              </a:rPr>
              <a:t>external</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battery</a:t>
            </a:r>
            <a:r>
              <a:rPr lang="sv-SE" sz="1800" b="0" i="0" u="none" strike="noStrike">
                <a:solidFill>
                  <a:srgbClr val="000000"/>
                </a:solidFill>
                <a:effectLst/>
                <a:latin typeface="Calibri"/>
                <a:cs typeface="Calibri"/>
              </a:rPr>
              <a:t> is. </a:t>
            </a:r>
            <a:r>
              <a:rPr lang="sv-SE" sz="1800" b="0" i="0" u="none" strike="noStrike" err="1">
                <a:solidFill>
                  <a:srgbClr val="000000"/>
                </a:solidFill>
                <a:effectLst/>
                <a:latin typeface="Calibri"/>
                <a:cs typeface="Calibri"/>
              </a:rPr>
              <a:t>When</a:t>
            </a:r>
            <a:r>
              <a:rPr lang="sv-SE" sz="1800" b="0" i="0" u="none" strike="noStrike">
                <a:solidFill>
                  <a:srgbClr val="000000"/>
                </a:solidFill>
                <a:effectLst/>
                <a:latin typeface="Calibri"/>
                <a:cs typeface="Calibri"/>
              </a:rPr>
              <a:t> the </a:t>
            </a:r>
            <a:r>
              <a:rPr lang="sv-SE" sz="1800" b="0" i="0" u="none" strike="noStrike" err="1">
                <a:solidFill>
                  <a:srgbClr val="000000"/>
                </a:solidFill>
                <a:effectLst/>
                <a:latin typeface="Calibri"/>
                <a:cs typeface="Calibri"/>
              </a:rPr>
              <a:t>first</a:t>
            </a:r>
            <a:r>
              <a:rPr lang="sv-SE" sz="1800" b="0" i="0" u="none" strike="noStrike">
                <a:solidFill>
                  <a:srgbClr val="000000"/>
                </a:solidFill>
                <a:effectLst/>
                <a:latin typeface="Calibri"/>
                <a:cs typeface="Calibri"/>
              </a:rPr>
              <a:t> led "START" is lit – </a:t>
            </a:r>
            <a:r>
              <a:rPr lang="sv-SE" sz="1800" b="0" i="0" u="none" strike="noStrike" err="1">
                <a:solidFill>
                  <a:srgbClr val="000000"/>
                </a:solidFill>
                <a:effectLst/>
                <a:latin typeface="Calibri"/>
                <a:cs typeface="Calibri"/>
              </a:rPr>
              <a:t>you</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will</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most</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likey</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have</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power</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enough</a:t>
            </a:r>
            <a:r>
              <a:rPr lang="sv-SE" sz="1800" b="0" i="0" u="none" strike="noStrike">
                <a:solidFill>
                  <a:srgbClr val="000000"/>
                </a:solidFill>
                <a:effectLst/>
                <a:latin typeface="Calibri"/>
                <a:cs typeface="Calibri"/>
              </a:rPr>
              <a:t> to start </a:t>
            </a:r>
            <a:r>
              <a:rPr lang="sv-SE" sz="1800" b="0" i="0" u="none" strike="noStrike" err="1">
                <a:solidFill>
                  <a:srgbClr val="000000"/>
                </a:solidFill>
                <a:effectLst/>
                <a:latin typeface="Calibri"/>
                <a:cs typeface="Calibri"/>
              </a:rPr>
              <a:t>your</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car</a:t>
            </a:r>
            <a:r>
              <a:rPr lang="sv-SE" sz="1800" b="0" i="0" u="none" strike="noStrike">
                <a:solidFill>
                  <a:srgbClr val="000000"/>
                </a:solidFill>
                <a:effectLst/>
                <a:latin typeface="Calibri"/>
                <a:cs typeface="Calibri"/>
              </a:rPr>
              <a:t>.</a:t>
            </a:r>
            <a:r>
              <a:rPr lang="sv-SE" sz="1800" b="0" i="0">
                <a:solidFill>
                  <a:srgbClr val="444444"/>
                </a:solidFill>
                <a:effectLst/>
                <a:latin typeface="Calibri"/>
                <a:cs typeface="Calibri"/>
              </a:rPr>
              <a:t>​</a:t>
            </a:r>
            <a:endParaRPr lang="sv-SE" b="0" i="0">
              <a:solidFill>
                <a:srgbClr val="444444"/>
              </a:solidFill>
              <a:effectLst/>
              <a:latin typeface="Calibri"/>
              <a:cs typeface="Calibri"/>
            </a:endParaRPr>
          </a:p>
          <a:p>
            <a:pPr algn="l" rtl="0" fontAlgn="base"/>
            <a:r>
              <a:rPr lang="sv-SE" sz="1800" b="0" i="0" u="none" strike="noStrike">
                <a:solidFill>
                  <a:srgbClr val="000000"/>
                </a:solidFill>
                <a:effectLst/>
                <a:latin typeface="Calibri"/>
                <a:cs typeface="Calibri"/>
              </a:rPr>
              <a:t>I </a:t>
            </a:r>
            <a:r>
              <a:rPr lang="sv-SE" sz="1800" b="0" i="0" u="none" strike="noStrike" err="1">
                <a:solidFill>
                  <a:srgbClr val="000000"/>
                </a:solidFill>
                <a:effectLst/>
                <a:latin typeface="Calibri"/>
                <a:cs typeface="Calibri"/>
              </a:rPr>
              <a:t>say</a:t>
            </a:r>
            <a:r>
              <a:rPr lang="sv-SE" sz="1800" b="0" i="0" u="none" strike="noStrike">
                <a:solidFill>
                  <a:srgbClr val="000000"/>
                </a:solidFill>
                <a:effectLst/>
                <a:latin typeface="Calibri"/>
                <a:cs typeface="Calibri"/>
              </a:rPr>
              <a:t> – Most </a:t>
            </a:r>
            <a:r>
              <a:rPr lang="sv-SE" sz="1800" b="0" i="0" u="none" strike="noStrike" err="1">
                <a:solidFill>
                  <a:srgbClr val="000000"/>
                </a:solidFill>
                <a:effectLst/>
                <a:latin typeface="Calibri"/>
                <a:cs typeface="Calibri"/>
              </a:rPr>
              <a:t>likey</a:t>
            </a:r>
            <a:r>
              <a:rPr lang="sv-SE" sz="1800" b="0" i="0" u="none" strike="noStrike">
                <a:solidFill>
                  <a:srgbClr val="000000"/>
                </a:solidFill>
                <a:effectLst/>
                <a:latin typeface="Calibri"/>
                <a:cs typeface="Calibri"/>
              </a:rPr>
              <a:t> – </a:t>
            </a:r>
            <a:r>
              <a:rPr lang="sv-SE" sz="1800" b="0" i="0" u="none" strike="noStrike" err="1">
                <a:solidFill>
                  <a:srgbClr val="000000"/>
                </a:solidFill>
                <a:effectLst/>
                <a:latin typeface="Calibri"/>
                <a:cs typeface="Calibri"/>
              </a:rPr>
              <a:t>because</a:t>
            </a:r>
            <a:r>
              <a:rPr lang="sv-SE" sz="1800" b="0" i="0" u="none" strike="noStrike">
                <a:solidFill>
                  <a:srgbClr val="000000"/>
                </a:solidFill>
                <a:effectLst/>
                <a:latin typeface="Calibri"/>
                <a:cs typeface="Calibri"/>
              </a:rPr>
              <a:t> as </a:t>
            </a:r>
            <a:r>
              <a:rPr lang="sv-SE" sz="1800" b="0" i="0" u="none" strike="noStrike" err="1">
                <a:solidFill>
                  <a:srgbClr val="000000"/>
                </a:solidFill>
                <a:effectLst/>
                <a:latin typeface="Calibri"/>
                <a:cs typeface="Calibri"/>
              </a:rPr>
              <a:t>usual</a:t>
            </a:r>
            <a:r>
              <a:rPr lang="sv-SE" sz="1800" b="0" i="0" u="none" strike="noStrike">
                <a:solidFill>
                  <a:srgbClr val="000000"/>
                </a:solidFill>
                <a:effectLst/>
                <a:latin typeface="Calibri"/>
                <a:cs typeface="Calibri"/>
              </a:rPr>
              <a:t> – </a:t>
            </a:r>
            <a:r>
              <a:rPr lang="sv-SE" sz="1800" b="0" i="0" u="none" strike="noStrike" err="1">
                <a:solidFill>
                  <a:srgbClr val="000000"/>
                </a:solidFill>
                <a:effectLst/>
                <a:latin typeface="Calibri"/>
                <a:cs typeface="Calibri"/>
              </a:rPr>
              <a:t>we</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can</a:t>
            </a:r>
            <a:r>
              <a:rPr lang="sv-SE" sz="1800" b="0" i="0" u="none" strike="noStrike">
                <a:solidFill>
                  <a:srgbClr val="000000"/>
                </a:solidFill>
                <a:effectLst/>
                <a:latin typeface="Calibri"/>
                <a:cs typeface="Calibri"/>
              </a:rPr>
              <a:t> save </a:t>
            </a:r>
            <a:r>
              <a:rPr lang="sv-SE" sz="1800" b="0" i="0" u="none" strike="noStrike" err="1">
                <a:solidFill>
                  <a:srgbClr val="000000"/>
                </a:solidFill>
                <a:effectLst/>
                <a:latin typeface="Calibri"/>
                <a:cs typeface="Calibri"/>
              </a:rPr>
              <a:t>most</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of</a:t>
            </a:r>
            <a:r>
              <a:rPr lang="sv-SE" sz="1800" b="0" i="0" u="none" strike="noStrike">
                <a:solidFill>
                  <a:srgbClr val="000000"/>
                </a:solidFill>
                <a:effectLst/>
                <a:latin typeface="Calibri"/>
                <a:cs typeface="Calibri"/>
              </a:rPr>
              <a:t> the </a:t>
            </a:r>
            <a:r>
              <a:rPr lang="sv-SE" sz="1800" b="0" i="0" u="none" strike="noStrike" err="1">
                <a:solidFill>
                  <a:srgbClr val="000000"/>
                </a:solidFill>
                <a:effectLst/>
                <a:latin typeface="Calibri"/>
                <a:cs typeface="Calibri"/>
              </a:rPr>
              <a:t>batteries</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but</a:t>
            </a:r>
            <a:r>
              <a:rPr lang="sv-SE" sz="1800" b="0" i="0" u="none" strike="noStrike">
                <a:solidFill>
                  <a:srgbClr val="000000"/>
                </a:solidFill>
                <a:effectLst/>
                <a:latin typeface="Calibri"/>
                <a:cs typeface="Calibri"/>
              </a:rPr>
              <a:t> not </a:t>
            </a:r>
            <a:r>
              <a:rPr lang="sv-SE" sz="1800" b="0" i="0" u="none" strike="noStrike" err="1">
                <a:solidFill>
                  <a:srgbClr val="000000"/>
                </a:solidFill>
                <a:effectLst/>
                <a:latin typeface="Calibri"/>
                <a:cs typeface="Calibri"/>
              </a:rPr>
              <a:t>raise</a:t>
            </a:r>
            <a:r>
              <a:rPr lang="sv-SE" sz="1800" b="0" i="0" u="none" strike="noStrike">
                <a:solidFill>
                  <a:srgbClr val="000000"/>
                </a:solidFill>
                <a:effectLst/>
                <a:latin typeface="Calibri"/>
                <a:cs typeface="Calibri"/>
              </a:rPr>
              <a:t> the </a:t>
            </a:r>
            <a:r>
              <a:rPr lang="sv-SE" sz="1800" b="0" i="0" u="none" strike="noStrike" err="1">
                <a:solidFill>
                  <a:srgbClr val="000000"/>
                </a:solidFill>
                <a:effectLst/>
                <a:latin typeface="Calibri"/>
                <a:cs typeface="Calibri"/>
              </a:rPr>
              <a:t>ded</a:t>
            </a:r>
            <a:r>
              <a:rPr lang="sv-SE" sz="1800" b="0" i="0" u="none" strike="noStrike">
                <a:solidFill>
                  <a:srgbClr val="000000"/>
                </a:solidFill>
                <a:effectLst/>
                <a:latin typeface="Calibri"/>
                <a:cs typeface="Calibri"/>
              </a:rPr>
              <a:t> or the </a:t>
            </a:r>
            <a:r>
              <a:rPr lang="sv-SE" sz="1800" b="0" i="0" u="none" strike="noStrike" err="1">
                <a:solidFill>
                  <a:srgbClr val="000000"/>
                </a:solidFill>
                <a:effectLst/>
                <a:latin typeface="Calibri"/>
                <a:cs typeface="Calibri"/>
              </a:rPr>
              <a:t>once</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close</a:t>
            </a:r>
            <a:r>
              <a:rPr lang="sv-SE" sz="1800" b="0" i="0" u="none" strike="noStrike">
                <a:solidFill>
                  <a:srgbClr val="000000"/>
                </a:solidFill>
                <a:effectLst/>
                <a:latin typeface="Calibri"/>
                <a:cs typeface="Calibri"/>
              </a:rPr>
              <a:t> to </a:t>
            </a:r>
            <a:r>
              <a:rPr lang="sv-SE" sz="1800" b="0" i="0" u="none" strike="noStrike" err="1">
                <a:solidFill>
                  <a:srgbClr val="000000"/>
                </a:solidFill>
                <a:effectLst/>
                <a:latin typeface="Calibri"/>
                <a:cs typeface="Calibri"/>
              </a:rPr>
              <a:t>its</a:t>
            </a:r>
            <a:r>
              <a:rPr lang="sv-SE" sz="1800" b="0" i="0" u="none" strike="noStrike">
                <a:solidFill>
                  <a:srgbClr val="000000"/>
                </a:solidFill>
                <a:effectLst/>
                <a:latin typeface="Calibri"/>
                <a:cs typeface="Calibri"/>
              </a:rPr>
              <a:t> end.</a:t>
            </a:r>
            <a:r>
              <a:rPr lang="sv-SE" sz="1800" b="0" i="0">
                <a:solidFill>
                  <a:srgbClr val="444444"/>
                </a:solidFill>
                <a:effectLst/>
                <a:latin typeface="Calibri"/>
                <a:cs typeface="Calibri"/>
              </a:rPr>
              <a:t>​</a:t>
            </a:r>
            <a:endParaRPr lang="sv-SE" b="0" i="0">
              <a:solidFill>
                <a:srgbClr val="444444"/>
              </a:solidFill>
              <a:effectLst/>
              <a:latin typeface="Calibri"/>
              <a:cs typeface="Calibri"/>
            </a:endParaRPr>
          </a:p>
          <a:p>
            <a:pPr algn="l" rtl="0" fontAlgn="base"/>
            <a:r>
              <a:rPr lang="sv-SE" sz="1800" b="0" i="0" u="none" strike="noStrike" err="1">
                <a:solidFill>
                  <a:srgbClr val="000000"/>
                </a:solidFill>
                <a:effectLst/>
                <a:latin typeface="Calibri"/>
                <a:cs typeface="Calibri"/>
              </a:rPr>
              <a:t>You</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will</a:t>
            </a:r>
            <a:r>
              <a:rPr lang="sv-SE" sz="1800" b="0" i="0" u="none" strike="noStrike">
                <a:solidFill>
                  <a:srgbClr val="000000"/>
                </a:solidFill>
                <a:effectLst/>
                <a:latin typeface="Calibri"/>
                <a:cs typeface="Calibri"/>
              </a:rPr>
              <a:t> be </a:t>
            </a:r>
            <a:r>
              <a:rPr lang="sv-SE" sz="1800" b="0" i="0" u="none" strike="noStrike" err="1">
                <a:solidFill>
                  <a:srgbClr val="000000"/>
                </a:solidFill>
                <a:effectLst/>
                <a:latin typeface="Calibri"/>
                <a:cs typeface="Calibri"/>
              </a:rPr>
              <a:t>able</a:t>
            </a:r>
            <a:r>
              <a:rPr lang="sv-SE" sz="1800" b="0" i="0" u="none" strike="noStrike">
                <a:solidFill>
                  <a:srgbClr val="000000"/>
                </a:solidFill>
                <a:effectLst/>
                <a:latin typeface="Calibri"/>
                <a:cs typeface="Calibri"/>
              </a:rPr>
              <a:t> to </a:t>
            </a:r>
            <a:r>
              <a:rPr lang="sv-SE" sz="1800" b="0" i="0" u="none" strike="noStrike" err="1">
                <a:solidFill>
                  <a:srgbClr val="000000"/>
                </a:solidFill>
                <a:effectLst/>
                <a:latin typeface="Calibri"/>
                <a:cs typeface="Calibri"/>
              </a:rPr>
              <a:t>see</a:t>
            </a:r>
            <a:r>
              <a:rPr lang="sv-SE" sz="1800" b="0" i="0" u="none" strike="noStrike">
                <a:solidFill>
                  <a:srgbClr val="000000"/>
                </a:solidFill>
                <a:effectLst/>
                <a:latin typeface="Calibri"/>
                <a:cs typeface="Calibri"/>
              </a:rPr>
              <a:t> – and </a:t>
            </a:r>
            <a:r>
              <a:rPr lang="sv-SE" sz="1800" b="0" i="0" u="none" strike="noStrike" err="1">
                <a:solidFill>
                  <a:srgbClr val="000000"/>
                </a:solidFill>
                <a:effectLst/>
                <a:latin typeface="Calibri"/>
                <a:cs typeface="Calibri"/>
              </a:rPr>
              <a:t>follow</a:t>
            </a:r>
            <a:r>
              <a:rPr lang="sv-SE" sz="1800" b="0" i="0" u="none" strike="noStrike">
                <a:solidFill>
                  <a:srgbClr val="000000"/>
                </a:solidFill>
                <a:effectLst/>
                <a:latin typeface="Calibri"/>
                <a:cs typeface="Calibri"/>
              </a:rPr>
              <a:t> the </a:t>
            </a:r>
            <a:r>
              <a:rPr lang="sv-SE" sz="1800" b="0" i="0" u="none" strike="noStrike" err="1">
                <a:solidFill>
                  <a:srgbClr val="000000"/>
                </a:solidFill>
                <a:effectLst/>
                <a:latin typeface="Calibri"/>
                <a:cs typeface="Calibri"/>
              </a:rPr>
              <a:t>external</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batteries</a:t>
            </a:r>
            <a:r>
              <a:rPr lang="sv-SE" sz="1800" b="0" i="0" u="none" strike="noStrike">
                <a:solidFill>
                  <a:srgbClr val="000000"/>
                </a:solidFill>
                <a:effectLst/>
                <a:latin typeface="Calibri"/>
                <a:cs typeface="Calibri"/>
              </a:rPr>
              <a:t> State </a:t>
            </a:r>
            <a:r>
              <a:rPr lang="sv-SE" sz="1800" b="0" i="0" u="none" strike="noStrike" err="1">
                <a:solidFill>
                  <a:srgbClr val="000000"/>
                </a:solidFill>
                <a:effectLst/>
                <a:latin typeface="Calibri"/>
                <a:cs typeface="Calibri"/>
              </a:rPr>
              <a:t>of</a:t>
            </a:r>
            <a:r>
              <a:rPr lang="sv-SE" sz="1800" b="0" i="0" u="none" strike="noStrike">
                <a:solidFill>
                  <a:srgbClr val="000000"/>
                </a:solidFill>
                <a:effectLst/>
                <a:latin typeface="Calibri"/>
                <a:cs typeface="Calibri"/>
              </a:rPr>
              <a:t> Charge by </a:t>
            </a:r>
            <a:r>
              <a:rPr lang="sv-SE" sz="1800" b="0" i="0" u="none" strike="noStrike" err="1">
                <a:solidFill>
                  <a:srgbClr val="000000"/>
                </a:solidFill>
                <a:effectLst/>
                <a:latin typeface="Calibri"/>
                <a:cs typeface="Calibri"/>
              </a:rPr>
              <a:t>following</a:t>
            </a:r>
            <a:r>
              <a:rPr lang="sv-SE" sz="1800" b="0" i="0" u="none" strike="noStrike">
                <a:solidFill>
                  <a:srgbClr val="000000"/>
                </a:solidFill>
                <a:effectLst/>
                <a:latin typeface="Calibri"/>
                <a:cs typeface="Calibri"/>
              </a:rPr>
              <a:t> the  leds in the </a:t>
            </a:r>
            <a:r>
              <a:rPr lang="sv-SE" sz="1800" b="0" i="0" u="none" strike="noStrike" err="1">
                <a:solidFill>
                  <a:srgbClr val="000000"/>
                </a:solidFill>
                <a:effectLst/>
                <a:latin typeface="Calibri"/>
                <a:cs typeface="Calibri"/>
              </a:rPr>
              <a:t>circle</a:t>
            </a:r>
            <a:r>
              <a:rPr lang="sv-SE" sz="1800" b="0" i="0" u="none" strike="noStrike">
                <a:solidFill>
                  <a:srgbClr val="000000"/>
                </a:solidFill>
                <a:effectLst/>
                <a:latin typeface="Calibri"/>
                <a:cs typeface="Calibri"/>
              </a:rPr>
              <a:t>  and it </a:t>
            </a:r>
            <a:r>
              <a:rPr lang="sv-SE" sz="1800" b="0" i="0" u="none" strike="noStrike" err="1">
                <a:solidFill>
                  <a:srgbClr val="000000"/>
                </a:solidFill>
                <a:effectLst/>
                <a:latin typeface="Calibri"/>
                <a:cs typeface="Calibri"/>
              </a:rPr>
              <a:t>will</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count</a:t>
            </a:r>
            <a:r>
              <a:rPr lang="sv-SE" sz="1800" b="0" i="0" u="none" strike="noStrike">
                <a:solidFill>
                  <a:srgbClr val="000000"/>
                </a:solidFill>
                <a:effectLst/>
                <a:latin typeface="Calibri"/>
                <a:cs typeface="Calibri"/>
              </a:rPr>
              <a:t> down in </a:t>
            </a:r>
            <a:r>
              <a:rPr lang="sv-SE" sz="1800" b="0" i="0" u="none" strike="noStrike" err="1">
                <a:solidFill>
                  <a:srgbClr val="000000"/>
                </a:solidFill>
                <a:effectLst/>
                <a:latin typeface="Calibri"/>
                <a:cs typeface="Calibri"/>
              </a:rPr>
              <a:t>hours</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how</a:t>
            </a:r>
            <a:r>
              <a:rPr lang="sv-SE" sz="1800" b="0" i="0" u="none" strike="noStrike">
                <a:solidFill>
                  <a:srgbClr val="000000"/>
                </a:solidFill>
                <a:effectLst/>
                <a:latin typeface="Calibri"/>
                <a:cs typeface="Calibri"/>
              </a:rPr>
              <a:t> long </a:t>
            </a:r>
            <a:r>
              <a:rPr lang="sv-SE" sz="1800" b="0" i="0" u="none" strike="noStrike" err="1">
                <a:solidFill>
                  <a:srgbClr val="000000"/>
                </a:solidFill>
                <a:effectLst/>
                <a:latin typeface="Calibri"/>
                <a:cs typeface="Calibri"/>
              </a:rPr>
              <a:t>time</a:t>
            </a:r>
            <a:r>
              <a:rPr lang="sv-SE" sz="1800" b="0" i="0" u="none" strike="noStrike">
                <a:solidFill>
                  <a:srgbClr val="000000"/>
                </a:solidFill>
                <a:effectLst/>
                <a:latin typeface="Calibri"/>
                <a:cs typeface="Calibri"/>
              </a:rPr>
              <a:t> is </a:t>
            </a:r>
            <a:r>
              <a:rPr lang="sv-SE" sz="1800" b="0" i="0" u="none" strike="noStrike" err="1">
                <a:solidFill>
                  <a:srgbClr val="000000"/>
                </a:solidFill>
                <a:effectLst/>
                <a:latin typeface="Calibri"/>
                <a:cs typeface="Calibri"/>
              </a:rPr>
              <a:t>left</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before</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fully</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charged</a:t>
            </a:r>
            <a:r>
              <a:rPr lang="sv-SE" sz="1800" b="0" i="0" u="none" strike="noStrike">
                <a:solidFill>
                  <a:srgbClr val="000000"/>
                </a:solidFill>
                <a:effectLst/>
                <a:latin typeface="Calibri"/>
                <a:cs typeface="Calibri"/>
              </a:rPr>
              <a:t>.</a:t>
            </a:r>
            <a:r>
              <a:rPr lang="sv-SE" sz="1800" b="0" i="0">
                <a:solidFill>
                  <a:srgbClr val="444444"/>
                </a:solidFill>
                <a:effectLst/>
                <a:latin typeface="Calibri"/>
                <a:cs typeface="Calibri"/>
              </a:rPr>
              <a:t>​</a:t>
            </a:r>
            <a:endParaRPr lang="sv-SE" b="0" i="0">
              <a:solidFill>
                <a:srgbClr val="444444"/>
              </a:solidFill>
              <a:effectLst/>
              <a:latin typeface="Calibri"/>
              <a:cs typeface="Calibri"/>
            </a:endParaRPr>
          </a:p>
          <a:p>
            <a:pPr algn="l" rtl="0" fontAlgn="base"/>
            <a:r>
              <a:rPr lang="sv-SE" sz="1800" b="0" i="0" u="none" strike="noStrike">
                <a:solidFill>
                  <a:srgbClr val="000000"/>
                </a:solidFill>
                <a:effectLst/>
                <a:latin typeface="Calibri"/>
                <a:cs typeface="Calibri"/>
              </a:rPr>
              <a:t>If </a:t>
            </a:r>
            <a:r>
              <a:rPr lang="sv-SE" sz="1800" b="0" i="0" u="none" strike="noStrike" err="1">
                <a:solidFill>
                  <a:srgbClr val="000000"/>
                </a:solidFill>
                <a:effectLst/>
                <a:latin typeface="Calibri"/>
                <a:cs typeface="Calibri"/>
              </a:rPr>
              <a:t>somethings</a:t>
            </a:r>
            <a:r>
              <a:rPr lang="sv-SE" sz="1800" b="0" i="0" u="none" strike="noStrike">
                <a:solidFill>
                  <a:srgbClr val="000000"/>
                </a:solidFill>
                <a:effectLst/>
                <a:latin typeface="Calibri"/>
                <a:cs typeface="Calibri"/>
              </a:rPr>
              <a:t> goes </a:t>
            </a:r>
            <a:r>
              <a:rPr lang="sv-SE" sz="1800" b="0" i="0" u="none" strike="noStrike" err="1">
                <a:solidFill>
                  <a:srgbClr val="000000"/>
                </a:solidFill>
                <a:effectLst/>
                <a:latin typeface="Calibri"/>
                <a:cs typeface="Calibri"/>
              </a:rPr>
              <a:t>wrong</a:t>
            </a:r>
            <a:r>
              <a:rPr lang="sv-SE" sz="1800" b="0" i="0" u="none" strike="noStrike">
                <a:solidFill>
                  <a:srgbClr val="000000"/>
                </a:solidFill>
                <a:effectLst/>
                <a:latin typeface="Calibri"/>
                <a:cs typeface="Calibri"/>
              </a:rPr>
              <a:t> – </a:t>
            </a:r>
            <a:r>
              <a:rPr lang="sv-SE" sz="1800" b="0" i="0" u="none" strike="noStrike" err="1">
                <a:solidFill>
                  <a:srgbClr val="000000"/>
                </a:solidFill>
                <a:effectLst/>
                <a:latin typeface="Calibri"/>
                <a:cs typeface="Calibri"/>
              </a:rPr>
              <a:t>reversed</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connected</a:t>
            </a:r>
            <a:r>
              <a:rPr lang="sv-SE" sz="1800" b="0" i="0" u="none" strike="noStrike">
                <a:solidFill>
                  <a:srgbClr val="000000"/>
                </a:solidFill>
                <a:effectLst/>
                <a:latin typeface="Calibri"/>
                <a:cs typeface="Calibri"/>
              </a:rPr>
              <a:t>, a broken </a:t>
            </a:r>
            <a:r>
              <a:rPr lang="sv-SE" sz="1800" b="0" i="0" u="none" strike="noStrike" err="1">
                <a:solidFill>
                  <a:srgbClr val="000000"/>
                </a:solidFill>
                <a:effectLst/>
                <a:latin typeface="Calibri"/>
                <a:cs typeface="Calibri"/>
              </a:rPr>
              <a:t>battery</a:t>
            </a:r>
            <a:r>
              <a:rPr lang="sv-SE" sz="1800" b="0" i="0" u="none" strike="noStrike">
                <a:solidFill>
                  <a:srgbClr val="000000"/>
                </a:solidFill>
                <a:effectLst/>
                <a:latin typeface="Calibri"/>
                <a:cs typeface="Calibri"/>
              </a:rPr>
              <a:t> or a </a:t>
            </a:r>
            <a:r>
              <a:rPr lang="sv-SE" sz="1800" b="0" i="0" u="none" strike="noStrike" err="1">
                <a:solidFill>
                  <a:srgbClr val="000000"/>
                </a:solidFill>
                <a:effectLst/>
                <a:latin typeface="Calibri"/>
                <a:cs typeface="Calibri"/>
              </a:rPr>
              <a:t>too</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big</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battery</a:t>
            </a:r>
            <a:r>
              <a:rPr lang="sv-SE" sz="1800" b="0" i="0" u="none" strike="noStrike">
                <a:solidFill>
                  <a:srgbClr val="000000"/>
                </a:solidFill>
                <a:effectLst/>
                <a:latin typeface="Calibri"/>
                <a:cs typeface="Calibri"/>
              </a:rPr>
              <a:t> or </a:t>
            </a:r>
            <a:r>
              <a:rPr lang="sv-SE" sz="1800" b="0" i="0" u="none" strike="noStrike" err="1">
                <a:solidFill>
                  <a:srgbClr val="000000"/>
                </a:solidFill>
                <a:effectLst/>
                <a:latin typeface="Calibri"/>
                <a:cs typeface="Calibri"/>
              </a:rPr>
              <a:t>too</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many</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consumers</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active</a:t>
            </a:r>
            <a:r>
              <a:rPr lang="sv-SE" sz="1800" b="0" i="0" u="none" strike="noStrike">
                <a:solidFill>
                  <a:srgbClr val="000000"/>
                </a:solidFill>
                <a:effectLst/>
                <a:latin typeface="Calibri"/>
                <a:cs typeface="Calibri"/>
              </a:rPr>
              <a:t> – </a:t>
            </a:r>
            <a:r>
              <a:rPr lang="sv-SE" sz="1800" b="0" i="0" u="none" strike="noStrike" err="1">
                <a:solidFill>
                  <a:srgbClr val="000000"/>
                </a:solidFill>
                <a:effectLst/>
                <a:latin typeface="Calibri"/>
                <a:cs typeface="Calibri"/>
              </a:rPr>
              <a:t>there</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will</a:t>
            </a:r>
            <a:r>
              <a:rPr lang="sv-SE" sz="1800" b="0" i="0" u="none" strike="noStrike">
                <a:solidFill>
                  <a:srgbClr val="000000"/>
                </a:solidFill>
                <a:effectLst/>
                <a:latin typeface="Calibri"/>
                <a:cs typeface="Calibri"/>
              </a:rPr>
              <a:t> be </a:t>
            </a:r>
            <a:r>
              <a:rPr lang="sv-SE" sz="1800" b="0" i="0" u="none" strike="noStrike" err="1">
                <a:solidFill>
                  <a:srgbClr val="000000"/>
                </a:solidFill>
                <a:effectLst/>
                <a:latin typeface="Calibri"/>
                <a:cs typeface="Calibri"/>
              </a:rPr>
              <a:t>two</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steady</a:t>
            </a:r>
            <a:r>
              <a:rPr lang="sv-SE" sz="1800" b="0" i="0" u="none" strike="noStrike">
                <a:solidFill>
                  <a:srgbClr val="000000"/>
                </a:solidFill>
                <a:effectLst/>
                <a:latin typeface="Calibri"/>
                <a:cs typeface="Calibri"/>
              </a:rPr>
              <a:t> red </a:t>
            </a:r>
            <a:r>
              <a:rPr lang="sv-SE" sz="1800" b="0" i="0" u="none" strike="noStrike" err="1">
                <a:solidFill>
                  <a:srgbClr val="000000"/>
                </a:solidFill>
                <a:effectLst/>
                <a:latin typeface="Calibri"/>
                <a:cs typeface="Calibri"/>
              </a:rPr>
              <a:t>lights</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shown</a:t>
            </a:r>
            <a:r>
              <a:rPr lang="sv-SE" sz="1800" b="0" i="0" u="none" strike="noStrike">
                <a:solidFill>
                  <a:srgbClr val="000000"/>
                </a:solidFill>
                <a:effectLst/>
                <a:latin typeface="Calibri"/>
                <a:cs typeface="Calibri"/>
              </a:rPr>
              <a:t> on the </a:t>
            </a:r>
            <a:r>
              <a:rPr lang="sv-SE" sz="1800" b="0" i="0" u="none" strike="noStrike" err="1">
                <a:solidFill>
                  <a:srgbClr val="000000"/>
                </a:solidFill>
                <a:effectLst/>
                <a:latin typeface="Calibri"/>
                <a:cs typeface="Calibri"/>
              </a:rPr>
              <a:t>big</a:t>
            </a:r>
            <a:r>
              <a:rPr lang="sv-SE" sz="1800" b="0" i="0" u="none" strike="noStrike">
                <a:solidFill>
                  <a:srgbClr val="000000"/>
                </a:solidFill>
                <a:effectLst/>
                <a:latin typeface="Calibri"/>
                <a:cs typeface="Calibri"/>
              </a:rPr>
              <a:t> MMI.</a:t>
            </a:r>
            <a:r>
              <a:rPr lang="sv-SE" sz="1800" b="0" i="0">
                <a:solidFill>
                  <a:srgbClr val="444444"/>
                </a:solidFill>
                <a:effectLst/>
                <a:latin typeface="Calibri"/>
                <a:cs typeface="Calibri"/>
              </a:rPr>
              <a:t>​</a:t>
            </a:r>
            <a:endParaRPr lang="sv-SE" b="0" i="0">
              <a:solidFill>
                <a:srgbClr val="444444"/>
              </a:solidFill>
              <a:effectLst/>
              <a:latin typeface="Calibri"/>
              <a:cs typeface="Calibri"/>
            </a:endParaRPr>
          </a:p>
          <a:p>
            <a:pPr fontAlgn="base"/>
            <a:r>
              <a:rPr lang="sv-SE" sz="1800" b="0" i="0" u="none" strike="noStrike" err="1">
                <a:solidFill>
                  <a:srgbClr val="000000"/>
                </a:solidFill>
                <a:effectLst/>
                <a:latin typeface="Calibri"/>
                <a:cs typeface="Calibri"/>
              </a:rPr>
              <a:t>Good</a:t>
            </a:r>
            <a:r>
              <a:rPr lang="sv-SE" sz="1800" b="0" i="0" u="none" strike="noStrike">
                <a:solidFill>
                  <a:srgbClr val="000000"/>
                </a:solidFill>
                <a:effectLst/>
                <a:latin typeface="Calibri"/>
                <a:cs typeface="Calibri"/>
              </a:rPr>
              <a:t> to </a:t>
            </a:r>
            <a:r>
              <a:rPr lang="sv-SE" sz="1800" b="0" i="0" u="none" strike="noStrike" err="1">
                <a:solidFill>
                  <a:srgbClr val="000000"/>
                </a:solidFill>
                <a:effectLst/>
                <a:latin typeface="Calibri"/>
                <a:cs typeface="Calibri"/>
              </a:rPr>
              <a:t>know</a:t>
            </a:r>
            <a:r>
              <a:rPr lang="sv-SE" sz="1800" b="0" i="0" u="none" strike="noStrike">
                <a:solidFill>
                  <a:srgbClr val="000000"/>
                </a:solidFill>
                <a:effectLst/>
                <a:latin typeface="Calibri"/>
                <a:cs typeface="Calibri"/>
              </a:rPr>
              <a:t> is – </a:t>
            </a:r>
            <a:r>
              <a:rPr lang="sv-SE" sz="1800" b="0" i="0" u="none" strike="noStrike" err="1">
                <a:solidFill>
                  <a:srgbClr val="000000"/>
                </a:solidFill>
                <a:effectLst/>
                <a:latin typeface="Calibri"/>
                <a:cs typeface="Calibri"/>
              </a:rPr>
              <a:t>that</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if</a:t>
            </a:r>
            <a:r>
              <a:rPr lang="sv-SE" sz="1800" b="0" i="0" u="none" strike="noStrike">
                <a:solidFill>
                  <a:srgbClr val="000000"/>
                </a:solidFill>
                <a:effectLst/>
                <a:latin typeface="Calibri"/>
                <a:cs typeface="Calibri"/>
              </a:rPr>
              <a:t> the </a:t>
            </a:r>
            <a:r>
              <a:rPr lang="sv-SE" sz="1800">
                <a:solidFill>
                  <a:srgbClr val="000000"/>
                </a:solidFill>
                <a:latin typeface="Calibri"/>
                <a:cs typeface="Calibri"/>
              </a:rPr>
              <a:t>charger itselfe</a:t>
            </a:r>
            <a:r>
              <a:rPr lang="sv-SE" sz="1800" b="0" i="0" u="none" strike="noStrike">
                <a:solidFill>
                  <a:srgbClr val="000000"/>
                </a:solidFill>
                <a:effectLst/>
                <a:latin typeface="Calibri"/>
                <a:cs typeface="Calibri"/>
              </a:rPr>
              <a:t>  is broken, it </a:t>
            </a:r>
            <a:r>
              <a:rPr lang="sv-SE" sz="1800" b="0" i="0" u="none" strike="noStrike" err="1">
                <a:solidFill>
                  <a:srgbClr val="000000"/>
                </a:solidFill>
                <a:effectLst/>
                <a:latin typeface="Calibri"/>
                <a:cs typeface="Calibri"/>
              </a:rPr>
              <a:t>will</a:t>
            </a:r>
            <a:r>
              <a:rPr lang="sv-SE" sz="1800" b="0" i="0" u="none" strike="noStrike">
                <a:solidFill>
                  <a:srgbClr val="000000"/>
                </a:solidFill>
                <a:effectLst/>
                <a:latin typeface="Calibri"/>
                <a:cs typeface="Calibri"/>
              </a:rPr>
              <a:t> go black. </a:t>
            </a:r>
            <a:r>
              <a:rPr lang="sv-SE" sz="1800" b="0" i="0" u="none" strike="noStrike" err="1">
                <a:solidFill>
                  <a:srgbClr val="000000"/>
                </a:solidFill>
                <a:effectLst/>
                <a:latin typeface="Calibri"/>
                <a:cs typeface="Calibri"/>
              </a:rPr>
              <a:t>Quite</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understandable</a:t>
            </a:r>
            <a:r>
              <a:rPr lang="sv-SE" sz="1800" b="0" i="0" u="none" strike="noStrike">
                <a:solidFill>
                  <a:srgbClr val="000000"/>
                </a:solidFill>
                <a:effectLst/>
                <a:latin typeface="Calibri"/>
                <a:cs typeface="Calibri"/>
              </a:rPr>
              <a:t> – the </a:t>
            </a:r>
            <a:r>
              <a:rPr lang="sv-SE" sz="1800" b="0" i="0" u="none" strike="noStrike" err="1">
                <a:solidFill>
                  <a:srgbClr val="000000"/>
                </a:solidFill>
                <a:effectLst/>
                <a:latin typeface="Calibri"/>
                <a:cs typeface="Calibri"/>
              </a:rPr>
              <a:t>user</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cant</a:t>
            </a:r>
            <a:r>
              <a:rPr lang="sv-SE" sz="1800" b="0" i="0" u="none" strike="noStrike">
                <a:solidFill>
                  <a:srgbClr val="000000"/>
                </a:solidFill>
                <a:effectLst/>
                <a:latin typeface="Calibri"/>
                <a:cs typeface="Calibri"/>
              </a:rPr>
              <a:t> </a:t>
            </a:r>
            <a:r>
              <a:rPr lang="sv-SE" sz="1800" b="0" i="0" u="none" strike="noStrike" err="1">
                <a:solidFill>
                  <a:srgbClr val="000000"/>
                </a:solidFill>
                <a:effectLst/>
                <a:latin typeface="Calibri"/>
                <a:cs typeface="Calibri"/>
              </a:rPr>
              <a:t>mend</a:t>
            </a:r>
            <a:r>
              <a:rPr lang="sv-SE" sz="1800" b="0" i="0" u="none" strike="noStrike">
                <a:solidFill>
                  <a:srgbClr val="000000"/>
                </a:solidFill>
                <a:effectLst/>
                <a:latin typeface="Calibri"/>
                <a:cs typeface="Calibri"/>
              </a:rPr>
              <a:t> it – so it is </a:t>
            </a:r>
            <a:r>
              <a:rPr lang="sv-SE" sz="1800" b="0" i="0" u="none" strike="noStrike" err="1">
                <a:solidFill>
                  <a:srgbClr val="000000"/>
                </a:solidFill>
                <a:effectLst/>
                <a:latin typeface="Calibri"/>
                <a:cs typeface="Calibri"/>
              </a:rPr>
              <a:t>better</a:t>
            </a:r>
            <a:r>
              <a:rPr lang="sv-SE" sz="1800" b="0" i="0" u="none" strike="noStrike">
                <a:solidFill>
                  <a:srgbClr val="000000"/>
                </a:solidFill>
                <a:effectLst/>
                <a:latin typeface="Calibri"/>
                <a:cs typeface="Calibri"/>
              </a:rPr>
              <a:t> it </a:t>
            </a:r>
            <a:r>
              <a:rPr lang="sv-SE" sz="1800" b="0" i="0" u="none" strike="noStrike" err="1">
                <a:solidFill>
                  <a:srgbClr val="000000"/>
                </a:solidFill>
                <a:effectLst/>
                <a:latin typeface="Calibri"/>
                <a:cs typeface="Calibri"/>
              </a:rPr>
              <a:t>will</a:t>
            </a:r>
            <a:r>
              <a:rPr lang="sv-SE" sz="1800" b="0" i="0" u="none" strike="noStrike">
                <a:solidFill>
                  <a:srgbClr val="000000"/>
                </a:solidFill>
                <a:effectLst/>
                <a:latin typeface="Calibri"/>
                <a:cs typeface="Calibri"/>
              </a:rPr>
              <a:t> be </a:t>
            </a:r>
            <a:r>
              <a:rPr lang="sv-SE" sz="1800" b="0" i="0" u="none" strike="noStrike" err="1">
                <a:solidFill>
                  <a:srgbClr val="000000"/>
                </a:solidFill>
                <a:effectLst/>
                <a:latin typeface="Calibri"/>
                <a:cs typeface="Calibri"/>
              </a:rPr>
              <a:t>returned</a:t>
            </a:r>
            <a:r>
              <a:rPr lang="sv-SE" sz="1800" b="0" i="0" u="none" strike="noStrike">
                <a:solidFill>
                  <a:srgbClr val="000000"/>
                </a:solidFill>
                <a:effectLst/>
                <a:latin typeface="Calibri"/>
                <a:cs typeface="Calibri"/>
              </a:rPr>
              <a:t> to the dealer as </a:t>
            </a:r>
            <a:r>
              <a:rPr lang="sv-SE" sz="1800" b="0" i="0" u="none" strike="noStrike" err="1">
                <a:solidFill>
                  <a:srgbClr val="000000"/>
                </a:solidFill>
                <a:effectLst/>
                <a:latin typeface="Calibri"/>
                <a:cs typeface="Calibri"/>
              </a:rPr>
              <a:t>faulty</a:t>
            </a:r>
            <a:r>
              <a:rPr lang="sv-SE" sz="1800" b="0" i="0" u="none" strike="noStrike">
                <a:solidFill>
                  <a:srgbClr val="000000"/>
                </a:solidFill>
                <a:effectLst/>
                <a:latin typeface="Calibri"/>
                <a:cs typeface="Calibri"/>
              </a:rPr>
              <a:t>.</a:t>
            </a:r>
            <a:r>
              <a:rPr lang="sv-SE" sz="1800" b="0" i="0">
                <a:solidFill>
                  <a:srgbClr val="444444"/>
                </a:solidFill>
                <a:effectLst/>
                <a:latin typeface="Calibri"/>
                <a:cs typeface="Calibri"/>
              </a:rPr>
              <a:t>​</a:t>
            </a:r>
            <a:endParaRPr lang="sv-SE" b="0" i="0">
              <a:solidFill>
                <a:srgbClr val="444444"/>
              </a:solidFill>
              <a:effectLst/>
              <a:latin typeface="Calibri"/>
              <a:cs typeface="Calibri"/>
            </a:endParaRPr>
          </a:p>
          <a:p>
            <a:pPr algn="l" rtl="0" fontAlgn="base"/>
            <a:r>
              <a:rPr lang="sv-SE" sz="1800" b="0" i="0">
                <a:solidFill>
                  <a:srgbClr val="444444"/>
                </a:solidFill>
                <a:effectLst/>
                <a:latin typeface="Calibri"/>
                <a:cs typeface="Calibri"/>
              </a:rPr>
              <a:t>​</a:t>
            </a:r>
            <a:endParaRPr lang="sv-SE" b="0" i="0">
              <a:solidFill>
                <a:srgbClr val="444444"/>
              </a:solidFill>
              <a:effectLst/>
              <a:latin typeface="Calibri"/>
              <a:cs typeface="Calibri"/>
            </a:endParaRPr>
          </a:p>
          <a:p>
            <a:endParaRPr lang="sv-SE">
              <a:cs typeface="Calibri"/>
            </a:endParaRPr>
          </a:p>
          <a:p>
            <a:endParaRPr lang="sv-SE">
              <a:cs typeface="Calibri"/>
            </a:endParaRPr>
          </a:p>
          <a:p>
            <a:endParaRPr lang="sv-SE"/>
          </a:p>
          <a:p>
            <a:endParaRPr lang="sv-SE"/>
          </a:p>
        </p:txBody>
      </p:sp>
      <p:sp>
        <p:nvSpPr>
          <p:cNvPr id="4" name="Platshållare för bildnummer 3"/>
          <p:cNvSpPr>
            <a:spLocks noGrp="1"/>
          </p:cNvSpPr>
          <p:nvPr>
            <p:ph type="sldNum" sz="quarter" idx="5"/>
          </p:nvPr>
        </p:nvSpPr>
        <p:spPr/>
        <p:txBody>
          <a:bodyPr/>
          <a:lstStyle/>
          <a:p>
            <a:fld id="{AD627700-8164-4111-A13E-EDAC5E1B4E98}" type="slidenum">
              <a:rPr lang="en-GB" smtClean="0"/>
              <a:t>15</a:t>
            </a:fld>
            <a:endParaRPr lang="en-GB"/>
          </a:p>
        </p:txBody>
      </p:sp>
    </p:spTree>
    <p:extLst>
      <p:ext uri="{BB962C8B-B14F-4D97-AF65-F5344CB8AC3E}">
        <p14:creationId xmlns:p14="http://schemas.microsoft.com/office/powerpoint/2010/main" val="2593689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If the battery clamps on the ”output” side is connected, but nothing on the inside -  the charger will work as AN ADAPTIVE BOOSTER, cordless and with up  20A charge. </a:t>
            </a:r>
            <a:endParaRPr lang="en-US"/>
          </a:p>
          <a:p>
            <a:r>
              <a:rPr lang="sv-SE"/>
              <a:t>As smart as any CTEK charger, it analyzes the battery and start to boost in a safe way, using the COMBINED CHARGE CURVE for both lead acid and lithium.</a:t>
            </a:r>
          </a:p>
          <a:p>
            <a:r>
              <a:rPr lang="sv-SE"/>
              <a:t>If the battery is not in an extremly poor condition the car will start within 15 minutes -  The first led on the big MMI will show a steady light when  ready to go.</a:t>
            </a:r>
          </a:p>
          <a:p>
            <a:r>
              <a:rPr lang="sv-SE"/>
              <a:t>If you don’t need the ADAPTIVE BOOSTER, you can cordlessly use it as a portable charger and maintainer, as long as there is power left in the internal battery.</a:t>
            </a:r>
          </a:p>
          <a:p>
            <a:r>
              <a:rPr lang="sv-SE"/>
              <a:t>The state of charge of the internal battery is shown in the small circel. All leds lit – a fully charged 66Wa battery. When the last led starts to flicker there is less than 10% left in the internal battery. And it will soon close down.</a:t>
            </a:r>
          </a:p>
          <a:p>
            <a:endParaRPr lang="sv-SE">
              <a:cs typeface="Calibri"/>
            </a:endParaRPr>
          </a:p>
          <a:p>
            <a:endParaRPr lang="sv-SE"/>
          </a:p>
          <a:p>
            <a:endParaRPr lang="sv-SE"/>
          </a:p>
        </p:txBody>
      </p:sp>
      <p:sp>
        <p:nvSpPr>
          <p:cNvPr id="4" name="Platshållare för bildnummer 3"/>
          <p:cNvSpPr>
            <a:spLocks noGrp="1"/>
          </p:cNvSpPr>
          <p:nvPr>
            <p:ph type="sldNum" sz="quarter" idx="5"/>
          </p:nvPr>
        </p:nvSpPr>
        <p:spPr/>
        <p:txBody>
          <a:bodyPr/>
          <a:lstStyle/>
          <a:p>
            <a:fld id="{AD627700-8164-4111-A13E-EDAC5E1B4E98}" type="slidenum">
              <a:rPr lang="en-GB" smtClean="0"/>
              <a:t>16</a:t>
            </a:fld>
            <a:endParaRPr lang="en-GB"/>
          </a:p>
        </p:txBody>
      </p:sp>
    </p:spTree>
    <p:extLst>
      <p:ext uri="{BB962C8B-B14F-4D97-AF65-F5344CB8AC3E}">
        <p14:creationId xmlns:p14="http://schemas.microsoft.com/office/powerpoint/2010/main" val="2149554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cs typeface="Calibri"/>
            </a:endParaRPr>
          </a:p>
          <a:p>
            <a:endParaRPr lang="sv-SE"/>
          </a:p>
          <a:p>
            <a:r>
              <a:rPr lang="sv-SE"/>
              <a:t>If you connect to input side and  the out put side , it will work as a 5 A charger, charging both lead acid and lithium iron phosphate with any of the smart accessories..</a:t>
            </a:r>
          </a:p>
          <a:p>
            <a:endParaRPr lang="sv-SE">
              <a:cs typeface="Calibri"/>
            </a:endParaRPr>
          </a:p>
          <a:p>
            <a:r>
              <a:rPr lang="sv-SE">
                <a:cs typeface="Calibri"/>
              </a:rPr>
              <a:t>If you connect only to the IN side – the internal battery will be charged. </a:t>
            </a:r>
            <a:endParaRPr lang="sv-SE"/>
          </a:p>
          <a:p>
            <a:endParaRPr lang="sv-SE"/>
          </a:p>
          <a:p>
            <a:pPr marL="171450" indent="-171450">
              <a:spcBef>
                <a:spcPct val="20000"/>
              </a:spcBef>
              <a:spcAft>
                <a:spcPts val="600"/>
              </a:spcAft>
              <a:buFont typeface="Arial"/>
              <a:buChar char="•"/>
            </a:pPr>
            <a:r>
              <a:rPr lang="en-GB"/>
              <a:t>USB-C charge cable 12V accessory plug – really smart if you have used the CS FREE and you need to recharge. Just take it with you in the car – connect to the 12V plug and the internal battery will be charged, if you park the car before the internal battery is fully charged – no problem it will keep charging the next time you start the car.</a:t>
            </a:r>
          </a:p>
          <a:p>
            <a:pPr>
              <a:spcBef>
                <a:spcPct val="20000"/>
              </a:spcBef>
              <a:spcAft>
                <a:spcPts val="600"/>
              </a:spcAft>
            </a:pPr>
            <a:endParaRPr lang="en-GB">
              <a:cs typeface="Calibri"/>
            </a:endParaRPr>
          </a:p>
          <a:p>
            <a:pPr>
              <a:spcBef>
                <a:spcPct val="20000"/>
              </a:spcBef>
              <a:spcAft>
                <a:spcPts val="600"/>
              </a:spcAft>
            </a:pPr>
            <a:r>
              <a:rPr lang="en-GB">
                <a:cs typeface="Calibri"/>
              </a:rPr>
              <a:t>When fully charged you can leave the CS FREE in the glovebox for a year and it will still work perfect</a:t>
            </a:r>
          </a:p>
          <a:p>
            <a:pPr marL="171450" indent="-171450">
              <a:spcBef>
                <a:spcPct val="20000"/>
              </a:spcBef>
              <a:spcAft>
                <a:spcPts val="600"/>
              </a:spcAft>
              <a:buFont typeface="Arial"/>
              <a:buChar char="•"/>
            </a:pPr>
            <a:endParaRPr lang="en-GB">
              <a:cs typeface="Calibri"/>
            </a:endParaRPr>
          </a:p>
          <a:p>
            <a:endParaRPr lang="sv-SE">
              <a:cs typeface="Calibri"/>
            </a:endParaRPr>
          </a:p>
          <a:p>
            <a:endParaRPr lang="sv-SE">
              <a:cs typeface="Calibri"/>
            </a:endParaRPr>
          </a:p>
          <a:p>
            <a:endParaRPr lang="sv-SE">
              <a:cs typeface="Calibri"/>
            </a:endParaRPr>
          </a:p>
        </p:txBody>
      </p:sp>
      <p:sp>
        <p:nvSpPr>
          <p:cNvPr id="4" name="Platshållare för bildnummer 3"/>
          <p:cNvSpPr>
            <a:spLocks noGrp="1"/>
          </p:cNvSpPr>
          <p:nvPr>
            <p:ph type="sldNum" sz="quarter" idx="5"/>
          </p:nvPr>
        </p:nvSpPr>
        <p:spPr/>
        <p:txBody>
          <a:bodyPr/>
          <a:lstStyle/>
          <a:p>
            <a:fld id="{AD627700-8164-4111-A13E-EDAC5E1B4E98}" type="slidenum">
              <a:rPr lang="en-GB" smtClean="0"/>
              <a:t>17</a:t>
            </a:fld>
            <a:endParaRPr lang="en-GB"/>
          </a:p>
        </p:txBody>
      </p:sp>
    </p:spTree>
    <p:extLst>
      <p:ext uri="{BB962C8B-B14F-4D97-AF65-F5344CB8AC3E}">
        <p14:creationId xmlns:p14="http://schemas.microsoft.com/office/powerpoint/2010/main" val="4262190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cs typeface="Calibri"/>
              </a:rPr>
              <a:t>You can also charge from a battery via the </a:t>
            </a:r>
            <a:r>
              <a:rPr lang="en-GB"/>
              <a:t>USB-C charge cable clamps .</a:t>
            </a:r>
            <a:endParaRPr lang="sv-SE">
              <a:cs typeface="Calibri"/>
            </a:endParaRPr>
          </a:p>
          <a:p>
            <a:pPr marL="171450" indent="-171450">
              <a:spcBef>
                <a:spcPct val="20000"/>
              </a:spcBef>
              <a:spcAft>
                <a:spcPts val="600"/>
              </a:spcAft>
              <a:buFont typeface="Arial"/>
              <a:buChar char="•"/>
            </a:pPr>
            <a:endParaRPr lang="en-GB">
              <a:cs typeface="Calibri"/>
            </a:endParaRPr>
          </a:p>
          <a:p>
            <a:pPr marL="171450" indent="-171450">
              <a:spcBef>
                <a:spcPct val="20000"/>
              </a:spcBef>
              <a:spcAft>
                <a:spcPts val="600"/>
              </a:spcAft>
              <a:buFont typeface="Arial"/>
              <a:buChar char="•"/>
            </a:pPr>
            <a:r>
              <a:rPr lang="en-GB">
                <a:cs typeface="Calibri"/>
              </a:rPr>
              <a:t>This is a good solution if you want to charge from a stand alone battery, of from the batteries in a solar panel system, the level is 10-25V so it is not recommended to use a 24V system to charge from.</a:t>
            </a:r>
          </a:p>
          <a:p>
            <a:endParaRPr lang="sv-SE"/>
          </a:p>
          <a:p>
            <a:endParaRPr lang="sv-SE">
              <a:cs typeface="Calibri" panose="020F0502020204030204"/>
            </a:endParaRPr>
          </a:p>
        </p:txBody>
      </p:sp>
      <p:sp>
        <p:nvSpPr>
          <p:cNvPr id="4" name="Platshållare för bildnummer 3"/>
          <p:cNvSpPr>
            <a:spLocks noGrp="1"/>
          </p:cNvSpPr>
          <p:nvPr>
            <p:ph type="sldNum" sz="quarter" idx="5"/>
          </p:nvPr>
        </p:nvSpPr>
        <p:spPr/>
        <p:txBody>
          <a:bodyPr/>
          <a:lstStyle/>
          <a:p>
            <a:fld id="{AD627700-8164-4111-A13E-EDAC5E1B4E98}" type="slidenum">
              <a:rPr lang="en-GB" smtClean="0"/>
              <a:t>18</a:t>
            </a:fld>
            <a:endParaRPr lang="en-GB"/>
          </a:p>
        </p:txBody>
      </p:sp>
    </p:spTree>
    <p:extLst>
      <p:ext uri="{BB962C8B-B14F-4D97-AF65-F5344CB8AC3E}">
        <p14:creationId xmlns:p14="http://schemas.microsoft.com/office/powerpoint/2010/main" val="818144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spcBef>
                <a:spcPct val="20000"/>
              </a:spcBef>
              <a:spcAft>
                <a:spcPts val="600"/>
              </a:spcAft>
              <a:buFont typeface="Arial"/>
              <a:buChar char="•"/>
            </a:pPr>
            <a:endParaRPr lang="en-GB">
              <a:cs typeface="Calibri"/>
            </a:endParaRPr>
          </a:p>
          <a:p>
            <a:pPr>
              <a:spcBef>
                <a:spcPct val="20000"/>
              </a:spcBef>
              <a:spcAft>
                <a:spcPts val="600"/>
              </a:spcAft>
            </a:pPr>
            <a:r>
              <a:rPr lang="en-GB"/>
              <a:t>Solar panel charge kit  with a 4 m long cable,  with the regulatero built into the system.</a:t>
            </a:r>
            <a:endParaRPr lang="sv-SE">
              <a:cs typeface="Calibri"/>
            </a:endParaRPr>
          </a:p>
          <a:p>
            <a:endParaRPr lang="sv-SE"/>
          </a:p>
          <a:p>
            <a:r>
              <a:rPr lang="sv-SE"/>
              <a:t>Good to know is that the charger will always prioritize the external battery. When there is power left overs – the internal battery will be charged.</a:t>
            </a:r>
          </a:p>
          <a:p>
            <a:endParaRPr lang="sv-SE">
              <a:cs typeface="Calibri"/>
            </a:endParaRPr>
          </a:p>
        </p:txBody>
      </p:sp>
      <p:sp>
        <p:nvSpPr>
          <p:cNvPr id="4" name="Platshållare för bildnummer 3"/>
          <p:cNvSpPr>
            <a:spLocks noGrp="1"/>
          </p:cNvSpPr>
          <p:nvPr>
            <p:ph type="sldNum" sz="quarter" idx="5"/>
          </p:nvPr>
        </p:nvSpPr>
        <p:spPr/>
        <p:txBody>
          <a:bodyPr/>
          <a:lstStyle/>
          <a:p>
            <a:fld id="{AD627700-8164-4111-A13E-EDAC5E1B4E98}" type="slidenum">
              <a:rPr lang="en-GB" smtClean="0"/>
              <a:t>19</a:t>
            </a:fld>
            <a:endParaRPr lang="en-GB"/>
          </a:p>
        </p:txBody>
      </p:sp>
    </p:spTree>
    <p:extLst>
      <p:ext uri="{BB962C8B-B14F-4D97-AF65-F5344CB8AC3E}">
        <p14:creationId xmlns:p14="http://schemas.microsoft.com/office/powerpoint/2010/main" val="4135683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AD627700-8164-4111-A13E-EDAC5E1B4E98}" type="slidenum">
              <a:rPr lang="en-GB" smtClean="0"/>
              <a:t>2</a:t>
            </a:fld>
            <a:endParaRPr lang="en-GB"/>
          </a:p>
        </p:txBody>
      </p:sp>
    </p:spTree>
    <p:extLst>
      <p:ext uri="{BB962C8B-B14F-4D97-AF65-F5344CB8AC3E}">
        <p14:creationId xmlns:p14="http://schemas.microsoft.com/office/powerpoint/2010/main" val="1714593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cs typeface="Calibri"/>
              </a:rPr>
              <a:t>From the USB C and the USB A output you can charge all the smart devices we have around us. This outlet can be used with or without any input, and also at the same time as you are charging your car – just remember that the external battery always is prioritized.</a:t>
            </a:r>
          </a:p>
          <a:p>
            <a:endParaRPr lang="sv-SE">
              <a:cs typeface="Calibri"/>
            </a:endParaRPr>
          </a:p>
          <a:p>
            <a:endParaRPr lang="sv-SE"/>
          </a:p>
          <a:p>
            <a:endParaRPr lang="sv-SE"/>
          </a:p>
        </p:txBody>
      </p:sp>
      <p:sp>
        <p:nvSpPr>
          <p:cNvPr id="4" name="Platshållare för bildnummer 3"/>
          <p:cNvSpPr>
            <a:spLocks noGrp="1"/>
          </p:cNvSpPr>
          <p:nvPr>
            <p:ph type="sldNum" sz="quarter" idx="5"/>
          </p:nvPr>
        </p:nvSpPr>
        <p:spPr/>
        <p:txBody>
          <a:bodyPr/>
          <a:lstStyle/>
          <a:p>
            <a:fld id="{AD627700-8164-4111-A13E-EDAC5E1B4E98}" type="slidenum">
              <a:rPr lang="en-GB" smtClean="0"/>
              <a:t>20</a:t>
            </a:fld>
            <a:endParaRPr lang="en-GB"/>
          </a:p>
        </p:txBody>
      </p:sp>
    </p:spTree>
    <p:extLst>
      <p:ext uri="{BB962C8B-B14F-4D97-AF65-F5344CB8AC3E}">
        <p14:creationId xmlns:p14="http://schemas.microsoft.com/office/powerpoint/2010/main" val="3389433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specification contains a good portion of information – but I think you all can read and understand this, so I will leave this slide.</a:t>
            </a:r>
          </a:p>
          <a:p>
            <a:endParaRPr lang="en-US">
              <a:cs typeface="Calibri"/>
            </a:endParaRPr>
          </a:p>
        </p:txBody>
      </p:sp>
      <p:sp>
        <p:nvSpPr>
          <p:cNvPr id="4" name="Slide Number Placeholder 3"/>
          <p:cNvSpPr>
            <a:spLocks noGrp="1"/>
          </p:cNvSpPr>
          <p:nvPr>
            <p:ph type="sldNum" sz="quarter" idx="5"/>
          </p:nvPr>
        </p:nvSpPr>
        <p:spPr/>
        <p:txBody>
          <a:bodyPr/>
          <a:lstStyle/>
          <a:p>
            <a:fld id="{AD627700-8164-4111-A13E-EDAC5E1B4E98}" type="slidenum">
              <a:rPr lang="en-GB" smtClean="0"/>
              <a:t>21</a:t>
            </a:fld>
            <a:endParaRPr lang="en-GB"/>
          </a:p>
        </p:txBody>
      </p:sp>
    </p:spTree>
    <p:extLst>
      <p:ext uri="{BB962C8B-B14F-4D97-AF65-F5344CB8AC3E}">
        <p14:creationId xmlns:p14="http://schemas.microsoft.com/office/powerpoint/2010/main" val="593312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The CS FREE is the first CTEK product with an internal battery, so lets talk about that!</a:t>
            </a:r>
            <a:endParaRPr lang="en-US"/>
          </a:p>
          <a:p>
            <a:r>
              <a:rPr lang="sv-SE"/>
              <a:t>Good to know – the 66Wh is, from what we know, the stronges battery in comprable products. We have found a compettitor with 55wh – but that product can not be called a portable charger or a adaptive booster.</a:t>
            </a:r>
            <a:endParaRPr lang="sv-SE">
              <a:cs typeface="Calibri"/>
            </a:endParaRPr>
          </a:p>
          <a:p>
            <a:r>
              <a:rPr lang="sv-SE"/>
              <a:t>The battery  is a lithium- Ion Polymer – battery,</a:t>
            </a:r>
            <a:endParaRPr lang="sv-SE">
              <a:cs typeface="Calibri"/>
            </a:endParaRPr>
          </a:p>
          <a:p>
            <a:r>
              <a:rPr lang="sv-SE"/>
              <a:t>I can't really host a training and not give you even a tiny bit of battery knowledge. </a:t>
            </a:r>
            <a:endParaRPr lang="sv-SE">
              <a:cs typeface="Calibri"/>
            </a:endParaRPr>
          </a:p>
          <a:p>
            <a:r>
              <a:rPr lang="sv-SE"/>
              <a:t>CTEK usually charge Lithium Iron Phosphate, wich should not be mixed up with lithium ION! Lithium ION has got a higher  energy density and is perfect for power hungry electronics.</a:t>
            </a:r>
            <a:endParaRPr lang="sv-SE">
              <a:cs typeface="Calibri"/>
            </a:endParaRPr>
          </a:p>
          <a:p>
            <a:endParaRPr lang="sv-SE"/>
          </a:p>
          <a:p>
            <a:r>
              <a:rPr lang="sv-SE"/>
              <a:t> The LiFePO4 on the other hand has a lower energy density but works so  much better at higher temperatures, and the discharge rate doesn't significantly degrade the lithium Iron Posphate as the capacity reduces</a:t>
            </a:r>
            <a:endParaRPr lang="sv-SE">
              <a:cs typeface="Calibri"/>
            </a:endParaRPr>
          </a:p>
          <a:p>
            <a:r>
              <a:rPr lang="sv-SE"/>
              <a:t>.</a:t>
            </a:r>
            <a:endParaRPr lang="sv-SE">
              <a:cs typeface="Calibri"/>
            </a:endParaRPr>
          </a:p>
          <a:p>
            <a:r>
              <a:rPr lang="sv-SE" b="1"/>
              <a:t>Lithium-ion battery:</a:t>
            </a:r>
            <a:r>
              <a:rPr lang="sv-SE"/>
              <a:t> Rechargeable battery with cobalt, manganese, nickel and/or other metals as cathode and  with a graphite anode.</a:t>
            </a:r>
            <a:endParaRPr lang="sv-SE">
              <a:cs typeface="Calibri"/>
            </a:endParaRPr>
          </a:p>
          <a:p>
            <a:r>
              <a:rPr lang="sv-SE" b="1"/>
              <a:t>Lithium-ion polymer battery: </a:t>
            </a:r>
            <a:r>
              <a:rPr lang="sv-SE"/>
              <a:t>Similar to Li ion with a solid polymer as electrolyt, the  addition of gelled material promotes conductivity.</a:t>
            </a:r>
            <a:endParaRPr lang="sv-SE">
              <a:cs typeface="Calibri"/>
            </a:endParaRPr>
          </a:p>
          <a:p>
            <a:r>
              <a:rPr lang="sv-SE"/>
              <a:t>Do not mix up the Lithium-ion polymer with the </a:t>
            </a:r>
            <a:endParaRPr lang="sv-SE">
              <a:cs typeface="Calibri"/>
            </a:endParaRPr>
          </a:p>
          <a:p>
            <a:r>
              <a:rPr lang="sv-SE" b="1"/>
              <a:t>Lithium polymer battery: </a:t>
            </a:r>
            <a:r>
              <a:rPr lang="sv-SE"/>
              <a:t>Also known as solid-state battery; they uses solid polymer as electrolyte;  the heat induces conductivity. (är anledningen till ökad ledningsförmåga) The LiPo is often used in power tools and computers.</a:t>
            </a:r>
            <a:endParaRPr lang="sv-SE">
              <a:cs typeface="Calibri"/>
            </a:endParaRPr>
          </a:p>
          <a:p>
            <a:br>
              <a:rPr lang="en-US">
                <a:cs typeface="+mn-lt"/>
              </a:rPr>
            </a:br>
            <a:r>
              <a:rPr lang="sv-SE"/>
              <a:t>The </a:t>
            </a:r>
            <a:r>
              <a:rPr lang="sv-SE" b="1"/>
              <a:t>pouch cell</a:t>
            </a:r>
            <a:r>
              <a:rPr lang="sv-SE"/>
              <a:t> offers a simple, flexible and lightweight solution to </a:t>
            </a:r>
            <a:r>
              <a:rPr lang="sv-SE" b="1"/>
              <a:t>battery</a:t>
            </a:r>
            <a:r>
              <a:rPr lang="sv-SE"/>
              <a:t> design. Exposure to high humidity and hot temperature can shorten service life.  The </a:t>
            </a:r>
            <a:r>
              <a:rPr lang="sv-SE" b="1"/>
              <a:t>pouch cell</a:t>
            </a:r>
            <a:r>
              <a:rPr lang="sv-SE"/>
              <a:t> makes the most efficient use of space and achieves a 90 to 95 percent packaging efficiency, the highest among </a:t>
            </a:r>
            <a:r>
              <a:rPr lang="sv-SE" b="1"/>
              <a:t>battery</a:t>
            </a:r>
            <a:r>
              <a:rPr lang="sv-SE"/>
              <a:t> packs.</a:t>
            </a:r>
          </a:p>
          <a:p>
            <a:endParaRPr lang="sv-SE"/>
          </a:p>
          <a:p>
            <a:r>
              <a:rPr lang="sv-SE"/>
              <a:t>And perhaps a more usable knowledge – the internal battery needs less than one hour to get fully charged.</a:t>
            </a:r>
            <a:endParaRPr lang="sv-SE">
              <a:cs typeface="Calibri"/>
            </a:endParaRPr>
          </a:p>
        </p:txBody>
      </p:sp>
      <p:sp>
        <p:nvSpPr>
          <p:cNvPr id="4" name="Platshållare för bildnummer 3"/>
          <p:cNvSpPr>
            <a:spLocks noGrp="1"/>
          </p:cNvSpPr>
          <p:nvPr>
            <p:ph type="sldNum" sz="quarter" idx="5"/>
          </p:nvPr>
        </p:nvSpPr>
        <p:spPr/>
        <p:txBody>
          <a:bodyPr/>
          <a:lstStyle/>
          <a:p>
            <a:fld id="{AD627700-8164-4111-A13E-EDAC5E1B4E98}" type="slidenum">
              <a:rPr lang="en-GB" smtClean="0"/>
              <a:t>22</a:t>
            </a:fld>
            <a:endParaRPr lang="en-GB"/>
          </a:p>
        </p:txBody>
      </p:sp>
    </p:spTree>
    <p:extLst>
      <p:ext uri="{BB962C8B-B14F-4D97-AF65-F5344CB8AC3E}">
        <p14:creationId xmlns:p14="http://schemas.microsoft.com/office/powerpoint/2010/main" val="3805031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For the once saying this is an expensive booster, it is important to know that This is not just boosting, it is adaptiv boosting</a:t>
            </a:r>
            <a:endParaRPr lang="en-US" dirty="0"/>
          </a:p>
          <a:p>
            <a:r>
              <a:rPr lang="sv-SE" dirty="0"/>
              <a:t>And it is not only an Adaptive Booster, it is a charger and a maintainer – and the only truly portable charger on the market! We are world  leading again!</a:t>
            </a:r>
            <a:endParaRPr lang="sv-SE" dirty="0">
              <a:cs typeface="Calibri"/>
            </a:endParaRPr>
          </a:p>
          <a:p>
            <a:r>
              <a:rPr lang="sv-SE" dirty="0">
                <a:cs typeface="Calibri"/>
              </a:rPr>
              <a:t>Portable – as meaning that you can use it everywhere – with our without any energy source connected to it.</a:t>
            </a:r>
            <a:endParaRPr lang="sv-SE" dirty="0"/>
          </a:p>
          <a:p>
            <a:endParaRPr lang="sv-SE" dirty="0"/>
          </a:p>
          <a:p>
            <a:r>
              <a:rPr lang="sv-SE" dirty="0"/>
              <a:t>We all know how a traditional booster works, it will transfere a huge amount of energy to the recieving battery to chock it to start</a:t>
            </a:r>
          </a:p>
          <a:p>
            <a:r>
              <a:rPr lang="en-US" dirty="0"/>
              <a:t>When clamped to the battery terminals  the jump starter transfers its peak amperage to the battery and "boosts" the cranking amps of the battery. </a:t>
            </a:r>
            <a:endParaRPr lang="sv-SE" dirty="0">
              <a:cs typeface="Calibri"/>
            </a:endParaRPr>
          </a:p>
          <a:p>
            <a:r>
              <a:rPr lang="en-US" dirty="0"/>
              <a:t>The high peak amperage risk damaging the electronics in the vehicle.</a:t>
            </a:r>
          </a:p>
          <a:p>
            <a:r>
              <a:rPr lang="en-US" dirty="0"/>
              <a:t>No charge! When the car is started – the job is done!</a:t>
            </a:r>
          </a:p>
          <a:p>
            <a:endParaRPr lang="sv-SE" dirty="0">
              <a:cs typeface="Calibri"/>
            </a:endParaRPr>
          </a:p>
          <a:p>
            <a:r>
              <a:rPr lang="sv-SE" dirty="0"/>
              <a:t>Lets see what the CS FREE do</a:t>
            </a:r>
            <a:endParaRPr lang="sv-SE" dirty="0">
              <a:cs typeface="Calibri"/>
            </a:endParaRPr>
          </a:p>
          <a:p>
            <a:r>
              <a:rPr lang="sv-SE" dirty="0"/>
              <a:t>It will gently meet the recieving batteries state of charge and use the Combined charge curve for a safe increase of the energy.</a:t>
            </a:r>
            <a:endParaRPr lang="sv-SE" dirty="0">
              <a:cs typeface="Calibri"/>
            </a:endParaRPr>
          </a:p>
          <a:p>
            <a:r>
              <a:rPr lang="en-US" dirty="0"/>
              <a:t>If all energy is not used to get the car ready to start, it will keep charging the battery until the internal battery is out of energy.</a:t>
            </a:r>
            <a:endParaRPr lang="sv-SE" dirty="0"/>
          </a:p>
          <a:p>
            <a:r>
              <a:rPr lang="sv-SE" dirty="0"/>
              <a:t> – cause there is no difference between Adaptiv boost and charging – it follows the same curve.</a:t>
            </a:r>
            <a:endParaRPr lang="sv-SE" dirty="0">
              <a:cs typeface="Calibri"/>
            </a:endParaRPr>
          </a:p>
          <a:p>
            <a:r>
              <a:rPr lang="sv-SE" dirty="0">
                <a:cs typeface="Calibri"/>
              </a:rPr>
              <a:t>And it is good for all types of 12V batteries – lead acid and Lithium Iron phosphate</a:t>
            </a:r>
            <a:endParaRPr lang="sv-SE" dirty="0"/>
          </a:p>
          <a:p>
            <a:r>
              <a:rPr lang="sv-SE" dirty="0"/>
              <a:t>As all CTEK chargers – it is electronic safe, spark free and reverce polarity protected.</a:t>
            </a:r>
          </a:p>
          <a:p>
            <a:endParaRPr lang="sv-SE" dirty="0"/>
          </a:p>
          <a:p>
            <a:r>
              <a:rPr lang="en-US" dirty="0"/>
              <a:t>AND Beside of being an Adaptive Booster</a:t>
            </a:r>
          </a:p>
          <a:p>
            <a:r>
              <a:rPr lang="en-US" dirty="0"/>
              <a:t>It is a charger</a:t>
            </a:r>
          </a:p>
          <a:p>
            <a:r>
              <a:rPr lang="en-US" dirty="0"/>
              <a:t>And a Maintainer</a:t>
            </a:r>
          </a:p>
          <a:p>
            <a:r>
              <a:rPr lang="en-US" dirty="0"/>
              <a:t>And a cordless </a:t>
            </a:r>
            <a:r>
              <a:rPr lang="en-US" dirty="0" err="1"/>
              <a:t>portabe</a:t>
            </a:r>
            <a:r>
              <a:rPr lang="en-US" dirty="0"/>
              <a:t> charger</a:t>
            </a:r>
          </a:p>
          <a:p>
            <a:r>
              <a:rPr lang="en-US" dirty="0"/>
              <a:t>And a power bank!</a:t>
            </a:r>
            <a:endParaRPr lang="sv-SE" dirty="0"/>
          </a:p>
          <a:p>
            <a:endParaRPr lang="sv-SE" dirty="0">
              <a:solidFill>
                <a:srgbClr val="000000"/>
              </a:solidFill>
              <a:latin typeface="Calibri" panose="020F0502020204030204" pitchFamily="34" charset="0"/>
              <a:ea typeface="Calibri" panose="020F0502020204030204" pitchFamily="34" charset="0"/>
              <a:cs typeface="Calibri"/>
            </a:endParaRPr>
          </a:p>
          <a:p>
            <a:r>
              <a:rPr lang="sv-SE" dirty="0"/>
              <a:t>All you need to do with your batteries is summoned up in this black box.</a:t>
            </a:r>
          </a:p>
          <a:p>
            <a:endParaRPr lang="sv-SE" dirty="0"/>
          </a:p>
          <a:p>
            <a:endParaRPr lang="sv-SE"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sv-SE" dirty="0">
              <a:latin typeface="Calibri" panose="020F0502020204030204" pitchFamily="34" charset="0"/>
              <a:cs typeface="Calibri" panose="020F0502020204030204" pitchFamily="34" charset="0"/>
            </a:endParaRPr>
          </a:p>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AD627700-8164-4111-A13E-EDAC5E1B4E98}" type="slidenum">
              <a:rPr lang="en-GB" smtClean="0"/>
              <a:t>3</a:t>
            </a:fld>
            <a:endParaRPr lang="en-GB"/>
          </a:p>
        </p:txBody>
      </p:sp>
    </p:spTree>
    <p:extLst>
      <p:ext uri="{BB962C8B-B14F-4D97-AF65-F5344CB8AC3E}">
        <p14:creationId xmlns:p14="http://schemas.microsoft.com/office/powerpoint/2010/main" val="3686378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E8DB27F-8124-964E-8C4C-9C7426870D2C}" type="slidenum">
              <a:rPr lang="en-GB" smtClean="0"/>
              <a:t>4</a:t>
            </a:fld>
            <a:endParaRPr lang="en-GB"/>
          </a:p>
        </p:txBody>
      </p:sp>
    </p:spTree>
    <p:extLst>
      <p:ext uri="{BB962C8B-B14F-4D97-AF65-F5344CB8AC3E}">
        <p14:creationId xmlns:p14="http://schemas.microsoft.com/office/powerpoint/2010/main" val="4233399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 me tell you some scenarios</a:t>
            </a:r>
            <a:endParaRPr lang="en-US"/>
          </a:p>
          <a:p>
            <a:r>
              <a:rPr lang="en-US"/>
              <a:t>Ian knows that todays cars got a lot of electronic components that need energy even when the car is parked.</a:t>
            </a:r>
          </a:p>
          <a:p>
            <a:r>
              <a:rPr lang="en-US"/>
              <a:t>He clearly see the need of charging</a:t>
            </a:r>
          </a:p>
          <a:p>
            <a:r>
              <a:rPr lang="en-US"/>
              <a:t>Problem is that Ian lives in an apartment and there are no wall socket available to charge from.</a:t>
            </a:r>
          </a:p>
          <a:p>
            <a:r>
              <a:rPr lang="en-US"/>
              <a:t>With the CS FREE, he can charge cordless.  Just connect the charger, hide it under the bonnet – and disconnect when it is time to go, and recharge  the CS FREE through wall socket or through the 12 V socket in the car and it is ready to use when needed again</a:t>
            </a:r>
          </a:p>
          <a:p>
            <a:endParaRPr lang="en-US">
              <a:cs typeface="Calibri"/>
            </a:endParaRPr>
          </a:p>
        </p:txBody>
      </p:sp>
      <p:sp>
        <p:nvSpPr>
          <p:cNvPr id="4" name="Slide Number Placeholder 3"/>
          <p:cNvSpPr>
            <a:spLocks noGrp="1"/>
          </p:cNvSpPr>
          <p:nvPr>
            <p:ph type="sldNum" sz="quarter" idx="5"/>
          </p:nvPr>
        </p:nvSpPr>
        <p:spPr/>
        <p:txBody>
          <a:bodyPr/>
          <a:lstStyle/>
          <a:p>
            <a:fld id="{BCD6FFB2-875B-47A0-BFD8-3E804CFEEC0E}" type="slidenum">
              <a:rPr lang="sv-SE" smtClean="0"/>
              <a:t>5</a:t>
            </a:fld>
            <a:endParaRPr lang="sv-SE"/>
          </a:p>
        </p:txBody>
      </p:sp>
    </p:spTree>
    <p:extLst>
      <p:ext uri="{BB962C8B-B14F-4D97-AF65-F5344CB8AC3E}">
        <p14:creationId xmlns:p14="http://schemas.microsoft.com/office/powerpoint/2010/main" val="3991566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David </a:t>
            </a:r>
            <a:r>
              <a:rPr lang="sv-SE" err="1"/>
              <a:t>finishes</a:t>
            </a:r>
            <a:r>
              <a:rPr lang="sv-SE"/>
              <a:t> </a:t>
            </a:r>
            <a:r>
              <a:rPr lang="sv-SE" err="1"/>
              <a:t>work</a:t>
            </a:r>
            <a:r>
              <a:rPr lang="sv-SE"/>
              <a:t> </a:t>
            </a:r>
            <a:r>
              <a:rPr lang="sv-SE" err="1"/>
              <a:t>after</a:t>
            </a:r>
            <a:r>
              <a:rPr lang="sv-SE"/>
              <a:t> a long </a:t>
            </a:r>
            <a:r>
              <a:rPr lang="sv-SE" err="1"/>
              <a:t>day</a:t>
            </a:r>
            <a:r>
              <a:rPr lang="sv-SE"/>
              <a:t>. </a:t>
            </a:r>
            <a:r>
              <a:rPr lang="sv-SE" err="1"/>
              <a:t>He</a:t>
            </a:r>
            <a:r>
              <a:rPr lang="sv-SE"/>
              <a:t> is in a </a:t>
            </a:r>
            <a:r>
              <a:rPr lang="sv-SE" err="1"/>
              <a:t>hurry</a:t>
            </a:r>
            <a:r>
              <a:rPr lang="sv-SE"/>
              <a:t> to get </a:t>
            </a:r>
            <a:r>
              <a:rPr lang="sv-SE" err="1"/>
              <a:t>home</a:t>
            </a:r>
            <a:r>
              <a:rPr lang="sv-SE"/>
              <a:t> to a </a:t>
            </a:r>
            <a:r>
              <a:rPr lang="sv-SE" err="1"/>
              <a:t>family</a:t>
            </a:r>
            <a:r>
              <a:rPr lang="sv-SE"/>
              <a:t> </a:t>
            </a:r>
            <a:r>
              <a:rPr lang="sv-SE" err="1"/>
              <a:t>dinner</a:t>
            </a:r>
            <a:r>
              <a:rPr lang="sv-SE"/>
              <a:t>. </a:t>
            </a:r>
            <a:r>
              <a:rPr lang="sv-SE" err="1"/>
              <a:t>He</a:t>
            </a:r>
            <a:r>
              <a:rPr lang="sv-SE"/>
              <a:t> </a:t>
            </a:r>
            <a:r>
              <a:rPr lang="sv-SE" err="1"/>
              <a:t>leaves</a:t>
            </a:r>
            <a:r>
              <a:rPr lang="sv-SE"/>
              <a:t> the </a:t>
            </a:r>
            <a:r>
              <a:rPr lang="sv-SE" err="1"/>
              <a:t>office</a:t>
            </a:r>
            <a:r>
              <a:rPr lang="sv-SE"/>
              <a:t> gets to his </a:t>
            </a:r>
            <a:r>
              <a:rPr lang="sv-SE" err="1"/>
              <a:t>car</a:t>
            </a:r>
            <a:r>
              <a:rPr lang="sv-SE"/>
              <a:t> and </a:t>
            </a:r>
            <a:r>
              <a:rPr lang="sv-SE" err="1"/>
              <a:t>finds</a:t>
            </a:r>
            <a:r>
              <a:rPr lang="sv-SE"/>
              <a:t> </a:t>
            </a:r>
            <a:r>
              <a:rPr lang="sv-SE" err="1"/>
              <a:t>that</a:t>
            </a:r>
            <a:r>
              <a:rPr lang="sv-SE"/>
              <a:t> it </a:t>
            </a:r>
            <a:r>
              <a:rPr lang="sv-SE" err="1"/>
              <a:t>won’t</a:t>
            </a:r>
            <a:r>
              <a:rPr lang="sv-SE"/>
              <a:t> start </a:t>
            </a:r>
            <a:r>
              <a:rPr lang="sv-SE" err="1"/>
              <a:t>due</a:t>
            </a:r>
            <a:r>
              <a:rPr lang="sv-SE"/>
              <a:t> a flat </a:t>
            </a:r>
            <a:r>
              <a:rPr lang="sv-SE" err="1"/>
              <a:t>battery</a:t>
            </a:r>
            <a:r>
              <a:rPr lang="sv-SE"/>
              <a:t>. </a:t>
            </a:r>
            <a:endParaRPr lang="en-US"/>
          </a:p>
          <a:p>
            <a:r>
              <a:rPr lang="sv-SE" err="1"/>
              <a:t>Instead</a:t>
            </a:r>
            <a:r>
              <a:rPr lang="sv-SE"/>
              <a:t> </a:t>
            </a:r>
            <a:r>
              <a:rPr lang="sv-SE" err="1"/>
              <a:t>of</a:t>
            </a:r>
            <a:r>
              <a:rPr lang="sv-SE"/>
              <a:t> </a:t>
            </a:r>
            <a:r>
              <a:rPr lang="sv-SE" err="1"/>
              <a:t>calling</a:t>
            </a:r>
            <a:r>
              <a:rPr lang="sv-SE"/>
              <a:t> the road </a:t>
            </a:r>
            <a:r>
              <a:rPr lang="sv-SE" err="1"/>
              <a:t>assistance</a:t>
            </a:r>
            <a:r>
              <a:rPr lang="sv-SE"/>
              <a:t> </a:t>
            </a:r>
            <a:r>
              <a:rPr lang="sv-SE" err="1"/>
              <a:t>company</a:t>
            </a:r>
            <a:r>
              <a:rPr lang="sv-SE"/>
              <a:t>  </a:t>
            </a:r>
            <a:r>
              <a:rPr lang="sv-SE" err="1"/>
              <a:t>he</a:t>
            </a:r>
            <a:r>
              <a:rPr lang="sv-SE"/>
              <a:t> </a:t>
            </a:r>
            <a:r>
              <a:rPr lang="sv-SE" err="1"/>
              <a:t>reaches</a:t>
            </a:r>
            <a:r>
              <a:rPr lang="sv-SE"/>
              <a:t> for CS FREE in the glovebox.</a:t>
            </a:r>
            <a:endParaRPr lang="sv-SE">
              <a:cs typeface="Calibri"/>
            </a:endParaRPr>
          </a:p>
          <a:p>
            <a:r>
              <a:rPr lang="sv-SE" err="1"/>
              <a:t>He</a:t>
            </a:r>
            <a:r>
              <a:rPr lang="sv-SE"/>
              <a:t> </a:t>
            </a:r>
            <a:r>
              <a:rPr lang="sv-SE" err="1"/>
              <a:t>connect</a:t>
            </a:r>
            <a:r>
              <a:rPr lang="sv-SE"/>
              <a:t> it to the </a:t>
            </a:r>
            <a:r>
              <a:rPr lang="sv-SE" err="1"/>
              <a:t>recommended</a:t>
            </a:r>
            <a:r>
              <a:rPr lang="sv-SE"/>
              <a:t> charge points starts it up , calls </a:t>
            </a:r>
            <a:r>
              <a:rPr lang="sv-SE" err="1"/>
              <a:t>his</a:t>
            </a:r>
            <a:r>
              <a:rPr lang="sv-SE"/>
              <a:t> </a:t>
            </a:r>
            <a:r>
              <a:rPr lang="sv-SE" err="1"/>
              <a:t>family</a:t>
            </a:r>
            <a:r>
              <a:rPr lang="sv-SE"/>
              <a:t> to </a:t>
            </a:r>
            <a:r>
              <a:rPr lang="sv-SE" err="1"/>
              <a:t>tell</a:t>
            </a:r>
            <a:r>
              <a:rPr lang="sv-SE"/>
              <a:t> </a:t>
            </a:r>
            <a:r>
              <a:rPr lang="sv-SE" err="1"/>
              <a:t>them</a:t>
            </a:r>
            <a:r>
              <a:rPr lang="sv-SE"/>
              <a:t> </a:t>
            </a:r>
            <a:r>
              <a:rPr lang="sv-SE" err="1"/>
              <a:t>he</a:t>
            </a:r>
            <a:r>
              <a:rPr lang="sv-SE"/>
              <a:t> </a:t>
            </a:r>
            <a:r>
              <a:rPr lang="sv-SE" err="1"/>
              <a:t>will</a:t>
            </a:r>
            <a:r>
              <a:rPr lang="sv-SE"/>
              <a:t> be late – 15 </a:t>
            </a:r>
            <a:r>
              <a:rPr lang="sv-SE" err="1"/>
              <a:t>minutes</a:t>
            </a:r>
            <a:r>
              <a:rPr lang="sv-SE"/>
              <a:t> later </a:t>
            </a:r>
            <a:r>
              <a:rPr lang="sv-SE" err="1"/>
              <a:t>he</a:t>
            </a:r>
            <a:r>
              <a:rPr lang="sv-SE"/>
              <a:t> starts the </a:t>
            </a:r>
            <a:r>
              <a:rPr lang="sv-SE" err="1"/>
              <a:t>car</a:t>
            </a:r>
            <a:r>
              <a:rPr lang="sv-SE"/>
              <a:t> to go </a:t>
            </a:r>
            <a:r>
              <a:rPr lang="sv-SE" err="1"/>
              <a:t>home</a:t>
            </a:r>
            <a:r>
              <a:rPr lang="sv-SE"/>
              <a:t>.</a:t>
            </a:r>
            <a:endParaRPr lang="sv-SE">
              <a:cs typeface="Calibri"/>
            </a:endParaRPr>
          </a:p>
          <a:p>
            <a:r>
              <a:rPr lang="sv-SE"/>
              <a:t>When  David  has started the </a:t>
            </a:r>
            <a:r>
              <a:rPr lang="sv-SE" err="1"/>
              <a:t>car</a:t>
            </a:r>
            <a:r>
              <a:rPr lang="sv-SE"/>
              <a:t> </a:t>
            </a:r>
            <a:r>
              <a:rPr lang="sv-SE" err="1"/>
              <a:t>he</a:t>
            </a:r>
            <a:r>
              <a:rPr lang="sv-SE"/>
              <a:t> </a:t>
            </a:r>
            <a:r>
              <a:rPr lang="sv-SE" err="1"/>
              <a:t>connect</a:t>
            </a:r>
            <a:r>
              <a:rPr lang="sv-SE"/>
              <a:t> the CS FREE to the cig output to make sure it is </a:t>
            </a:r>
            <a:r>
              <a:rPr lang="sv-SE" err="1"/>
              <a:t>fully</a:t>
            </a:r>
            <a:r>
              <a:rPr lang="sv-SE"/>
              <a:t> </a:t>
            </a:r>
            <a:r>
              <a:rPr lang="sv-SE" err="1"/>
              <a:t>charged</a:t>
            </a:r>
            <a:r>
              <a:rPr lang="sv-SE"/>
              <a:t> </a:t>
            </a:r>
            <a:r>
              <a:rPr lang="sv-SE" err="1"/>
              <a:t>when</a:t>
            </a:r>
            <a:r>
              <a:rPr lang="sv-SE"/>
              <a:t> </a:t>
            </a:r>
            <a:r>
              <a:rPr lang="sv-SE" err="1"/>
              <a:t>he</a:t>
            </a:r>
            <a:r>
              <a:rPr lang="sv-SE"/>
              <a:t> </a:t>
            </a:r>
            <a:r>
              <a:rPr lang="sv-SE" err="1"/>
              <a:t>needs</a:t>
            </a:r>
            <a:r>
              <a:rPr lang="sv-SE"/>
              <a:t> it </a:t>
            </a:r>
            <a:r>
              <a:rPr lang="sv-SE" err="1"/>
              <a:t>again</a:t>
            </a:r>
            <a:r>
              <a:rPr lang="sv-SE"/>
              <a:t>. </a:t>
            </a:r>
            <a:r>
              <a:rPr lang="sv-SE" err="1"/>
              <a:t>When</a:t>
            </a:r>
            <a:r>
              <a:rPr lang="sv-SE"/>
              <a:t> </a:t>
            </a:r>
            <a:r>
              <a:rPr lang="sv-SE" err="1"/>
              <a:t>fully</a:t>
            </a:r>
            <a:r>
              <a:rPr lang="sv-SE"/>
              <a:t> </a:t>
            </a:r>
            <a:r>
              <a:rPr lang="sv-SE" err="1"/>
              <a:t>charged</a:t>
            </a:r>
            <a:r>
              <a:rPr lang="sv-SE"/>
              <a:t> it </a:t>
            </a:r>
            <a:r>
              <a:rPr lang="sv-SE" err="1"/>
              <a:t>can</a:t>
            </a:r>
            <a:r>
              <a:rPr lang="sv-SE"/>
              <a:t> be </a:t>
            </a:r>
            <a:r>
              <a:rPr lang="sv-SE" err="1"/>
              <a:t>kept</a:t>
            </a:r>
            <a:r>
              <a:rPr lang="sv-SE"/>
              <a:t> in the </a:t>
            </a:r>
            <a:r>
              <a:rPr lang="sv-SE" err="1"/>
              <a:t>glovebox</a:t>
            </a:r>
            <a:r>
              <a:rPr lang="sv-SE"/>
              <a:t> for a </a:t>
            </a:r>
            <a:r>
              <a:rPr lang="sv-SE" err="1"/>
              <a:t>year</a:t>
            </a:r>
            <a:r>
              <a:rPr lang="sv-SE"/>
              <a:t> and still </a:t>
            </a:r>
            <a:r>
              <a:rPr lang="sv-SE" err="1"/>
              <a:t>work</a:t>
            </a:r>
            <a:r>
              <a:rPr lang="sv-SE"/>
              <a:t>.</a:t>
            </a:r>
            <a:endParaRPr lang="sv-SE">
              <a:cs typeface="Calibri"/>
            </a:endParaRPr>
          </a:p>
          <a:p>
            <a:endParaRPr lang="sv-SE">
              <a:cs typeface="Calibri"/>
            </a:endParaRPr>
          </a:p>
          <a:p>
            <a:endParaRPr lang="en-US"/>
          </a:p>
          <a:p>
            <a:endParaRPr lang="en-US">
              <a:cs typeface="Calibri"/>
            </a:endParaRPr>
          </a:p>
          <a:p>
            <a:endParaRPr lang="sv-SE">
              <a:cs typeface="Calibri"/>
            </a:endParaRPr>
          </a:p>
          <a:p>
            <a:endParaRPr lang="sv-SE">
              <a:cs typeface="Calibri"/>
            </a:endParaRPr>
          </a:p>
        </p:txBody>
      </p:sp>
      <p:sp>
        <p:nvSpPr>
          <p:cNvPr id="4" name="Slide Number Placeholder 3"/>
          <p:cNvSpPr>
            <a:spLocks noGrp="1"/>
          </p:cNvSpPr>
          <p:nvPr>
            <p:ph type="sldNum" sz="quarter" idx="5"/>
          </p:nvPr>
        </p:nvSpPr>
        <p:spPr/>
        <p:txBody>
          <a:bodyPr/>
          <a:lstStyle/>
          <a:p>
            <a:fld id="{BCD6FFB2-875B-47A0-BFD8-3E804CFEEC0E}" type="slidenum">
              <a:rPr lang="sv-SE" smtClean="0"/>
              <a:t>6</a:t>
            </a:fld>
            <a:endParaRPr lang="sv-SE"/>
          </a:p>
        </p:txBody>
      </p:sp>
    </p:spTree>
    <p:extLst>
      <p:ext uri="{BB962C8B-B14F-4D97-AF65-F5344CB8AC3E}">
        <p14:creationId xmlns:p14="http://schemas.microsoft.com/office/powerpoint/2010/main" val="3852585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The family are out and about for a weekend break or away on vacation.</a:t>
            </a:r>
            <a:endParaRPr lang="en-US"/>
          </a:p>
          <a:p>
            <a:r>
              <a:rPr lang="sv-SE"/>
              <a:t>They find the perfect spot to hike. Good fishing, nice beaches.</a:t>
            </a:r>
          </a:p>
          <a:p>
            <a:r>
              <a:rPr lang="sv-SE"/>
              <a:t>But they need to keep the RV charged up.</a:t>
            </a:r>
          </a:p>
          <a:p>
            <a:r>
              <a:rPr lang="sv-SE"/>
              <a:t>The CS FREE together with the SOLAR PANEL CHARGE KIT will make sure the battery is kept charged.</a:t>
            </a:r>
          </a:p>
          <a:p>
            <a:r>
              <a:rPr lang="sv-SE"/>
              <a:t>The CS FREE will also make sure all the phones, cameras, computers and so on can be charged  wherever needed.</a:t>
            </a:r>
          </a:p>
          <a:p>
            <a:r>
              <a:rPr lang="sv-SE"/>
              <a:t>With a fully charged CS FREE – you are always sure you can start the vehicle and get home!</a:t>
            </a:r>
          </a:p>
          <a:p>
            <a:r>
              <a:rPr lang="sv-SE"/>
              <a:t>,You can still charge and maintain your vehicle battery anywhere you go – even if CS FREE’s internal battery is empty.</a:t>
            </a:r>
          </a:p>
          <a:p>
            <a:r>
              <a:rPr lang="sv-SE"/>
              <a:t>There are some really smart accessories to use, and we will talk about those later on.</a:t>
            </a:r>
          </a:p>
          <a:p>
            <a:endParaRPr lang="sv-SE">
              <a:cs typeface="Calibri"/>
            </a:endParaRPr>
          </a:p>
        </p:txBody>
      </p:sp>
      <p:sp>
        <p:nvSpPr>
          <p:cNvPr id="4" name="Slide Number Placeholder 3"/>
          <p:cNvSpPr>
            <a:spLocks noGrp="1"/>
          </p:cNvSpPr>
          <p:nvPr>
            <p:ph type="sldNum" sz="quarter" idx="5"/>
          </p:nvPr>
        </p:nvSpPr>
        <p:spPr/>
        <p:txBody>
          <a:bodyPr/>
          <a:lstStyle/>
          <a:p>
            <a:fld id="{BCD6FFB2-875B-47A0-BFD8-3E804CFEEC0E}" type="slidenum">
              <a:rPr lang="sv-SE" smtClean="0"/>
              <a:t>7</a:t>
            </a:fld>
            <a:endParaRPr lang="sv-SE"/>
          </a:p>
        </p:txBody>
      </p:sp>
    </p:spTree>
    <p:extLst>
      <p:ext uri="{BB962C8B-B14F-4D97-AF65-F5344CB8AC3E}">
        <p14:creationId xmlns:p14="http://schemas.microsoft.com/office/powerpoint/2010/main" val="21605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CS FREE can be used as a common charger,.</a:t>
            </a:r>
          </a:p>
          <a:p>
            <a:r>
              <a:rPr lang="en-US" dirty="0">
                <a:cs typeface="Calibri"/>
              </a:rPr>
              <a:t>Just connect the PD </a:t>
            </a:r>
            <a:r>
              <a:rPr lang="en-US" dirty="0" err="1">
                <a:cs typeface="Calibri"/>
              </a:rPr>
              <a:t>cahrger</a:t>
            </a:r>
            <a:r>
              <a:rPr lang="en-US" dirty="0">
                <a:cs typeface="Calibri"/>
              </a:rPr>
              <a:t>, the charge clamps, the 60W solar </a:t>
            </a:r>
            <a:r>
              <a:rPr lang="en-US" dirty="0" err="1">
                <a:cs typeface="Calibri"/>
              </a:rPr>
              <a:t>paneln</a:t>
            </a:r>
            <a:r>
              <a:rPr lang="en-US" dirty="0">
                <a:cs typeface="Calibri"/>
              </a:rPr>
              <a:t> or the 12V cig plug.</a:t>
            </a:r>
          </a:p>
          <a:p>
            <a:r>
              <a:rPr lang="en-US" dirty="0">
                <a:cs typeface="Calibri"/>
              </a:rPr>
              <a:t>Attach the battery clamps to the battery you want to charge – and you have a 5A charger with a combo curve that will charge your 12V batteries no matter of what type.</a:t>
            </a:r>
          </a:p>
        </p:txBody>
      </p:sp>
      <p:sp>
        <p:nvSpPr>
          <p:cNvPr id="4" name="Slide Number Placeholder 3"/>
          <p:cNvSpPr>
            <a:spLocks noGrp="1"/>
          </p:cNvSpPr>
          <p:nvPr>
            <p:ph type="sldNum" sz="quarter" idx="5"/>
          </p:nvPr>
        </p:nvSpPr>
        <p:spPr/>
        <p:txBody>
          <a:bodyPr/>
          <a:lstStyle/>
          <a:p>
            <a:fld id="{BCD6FFB2-875B-47A0-BFD8-3E804CFEEC0E}" type="slidenum">
              <a:rPr lang="sv-SE" smtClean="0"/>
              <a:t>8</a:t>
            </a:fld>
            <a:endParaRPr lang="sv-SE"/>
          </a:p>
        </p:txBody>
      </p:sp>
    </p:spTree>
    <p:extLst>
      <p:ext uri="{BB962C8B-B14F-4D97-AF65-F5344CB8AC3E}">
        <p14:creationId xmlns:p14="http://schemas.microsoft.com/office/powerpoint/2010/main" val="2514751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sv-SE"/>
              <a:t>If you want to use the charger as a cordless portable charger you need to make sure the internal battery is fully charged.</a:t>
            </a:r>
            <a:endParaRPr lang="en-US"/>
          </a:p>
          <a:p>
            <a:pPr>
              <a:defRPr/>
            </a:pPr>
            <a:r>
              <a:rPr lang="sv-SE">
                <a:cs typeface="Calibri"/>
              </a:rPr>
              <a:t>This could be done the same way as when you uses the charger as a traditional cahrger with input and output.</a:t>
            </a:r>
            <a:endParaRPr lang="sv-SE" sz="1200">
              <a:cs typeface="Calibri"/>
            </a:endParaRPr>
          </a:p>
          <a:p>
            <a:endParaRPr lang="en-GB">
              <a:ea typeface="Verdana"/>
              <a:cs typeface="Calibri" panose="020F0502020204030204"/>
            </a:endParaRPr>
          </a:p>
          <a:p>
            <a:r>
              <a:rPr lang="sv-SE">
                <a:ea typeface="Verdana"/>
                <a:cs typeface="Verdana"/>
              </a:rPr>
              <a:t>Charge the internal battery:</a:t>
            </a:r>
          </a:p>
          <a:p>
            <a:pPr marL="342900" lvl="0" indent="-342900">
              <a:lnSpc>
                <a:spcPct val="150000"/>
              </a:lnSpc>
              <a:buFont typeface="Symbol" panose="05050102010706020507" pitchFamily="18" charset="2"/>
              <a:buChar char=""/>
            </a:pPr>
            <a:r>
              <a:rPr lang="en-GB" sz="2000">
                <a:effectLst/>
                <a:latin typeface="Arial" panose="020B0604020202020204" pitchFamily="34" charset="0"/>
                <a:ea typeface="MS Mincho" panose="02020609040205080304" pitchFamily="49" charset="-128"/>
              </a:rPr>
              <a:t>Internal battery takes less than an hour to fully charge through the unit’s fast USB-C input and can be charged using:</a:t>
            </a:r>
            <a:endParaRPr lang="sv-SE" sz="2000">
              <a:effectLst/>
              <a:latin typeface="Arial" panose="020B0604020202020204" pitchFamily="34" charset="0"/>
              <a:ea typeface="MS Mincho" panose="02020609040205080304" pitchFamily="49" charset="-128"/>
            </a:endParaRPr>
          </a:p>
          <a:p>
            <a:pPr marL="742950" lvl="1" indent="-285750">
              <a:lnSpc>
                <a:spcPct val="150000"/>
              </a:lnSpc>
              <a:buFont typeface="Courier New" panose="02070309020205020404" pitchFamily="49" charset="0"/>
              <a:buChar char="o"/>
            </a:pPr>
            <a:r>
              <a:rPr lang="en-GB" sz="2000">
                <a:effectLst/>
                <a:latin typeface="Arial" panose="020B0604020202020204" pitchFamily="34" charset="0"/>
                <a:ea typeface="MS Mincho" panose="02020609040205080304" pitchFamily="49" charset="-128"/>
                <a:cs typeface="Times New Roman" panose="02020603050405020304" pitchFamily="18" charset="0"/>
              </a:rPr>
              <a:t>the supplied PD travel charger with plug adaptors for different types of power outlet;</a:t>
            </a:r>
            <a:endParaRPr lang="sv-SE" sz="2000">
              <a:effectLst/>
              <a:latin typeface="Arial" panose="020B0604020202020204" pitchFamily="34" charset="0"/>
              <a:ea typeface="MS Mincho" panose="02020609040205080304" pitchFamily="49" charset="-128"/>
              <a:cs typeface="Times New Roman" panose="02020603050405020304" pitchFamily="18" charset="0"/>
            </a:endParaRPr>
          </a:p>
          <a:p>
            <a:pPr marL="742950" lvl="1" indent="-285750">
              <a:lnSpc>
                <a:spcPct val="150000"/>
              </a:lnSpc>
              <a:buFont typeface="Courier New" panose="02070309020205020404" pitchFamily="49" charset="0"/>
              <a:buChar char="o"/>
            </a:pPr>
            <a:r>
              <a:rPr lang="en-GB" sz="2000">
                <a:effectLst/>
                <a:latin typeface="Arial" panose="020B0604020202020204" pitchFamily="34" charset="0"/>
                <a:ea typeface="MS Mincho" panose="02020609040205080304" pitchFamily="49" charset="-128"/>
                <a:cs typeface="Times New Roman" panose="02020603050405020304" pitchFamily="18" charset="0"/>
              </a:rPr>
              <a:t>a service battery using the optional CTEK USB-C cable clamps;</a:t>
            </a:r>
            <a:endParaRPr lang="sv-SE" sz="2000">
              <a:effectLst/>
              <a:latin typeface="Arial" panose="020B0604020202020204" pitchFamily="34" charset="0"/>
              <a:ea typeface="MS Mincho" panose="02020609040205080304" pitchFamily="49" charset="-128"/>
              <a:cs typeface="Times New Roman" panose="02020603050405020304" pitchFamily="18" charset="0"/>
            </a:endParaRPr>
          </a:p>
          <a:p>
            <a:pPr marL="742950" lvl="1" indent="-285750">
              <a:lnSpc>
                <a:spcPct val="150000"/>
              </a:lnSpc>
              <a:buFont typeface="Courier New" panose="02070309020205020404" pitchFamily="49" charset="0"/>
              <a:buChar char="o"/>
            </a:pPr>
            <a:r>
              <a:rPr lang="en-GB" sz="2000">
                <a:effectLst/>
                <a:latin typeface="Arial" panose="020B0604020202020204" pitchFamily="34" charset="0"/>
                <a:ea typeface="MS Mincho" panose="02020609040205080304" pitchFamily="49" charset="-128"/>
                <a:cs typeface="Times New Roman" panose="02020603050405020304" pitchFamily="18" charset="0"/>
              </a:rPr>
              <a:t>the vehicle’s 12V cigarette lighter/accessory socket using the optional CTEK USB-C Cig Plug cable;</a:t>
            </a:r>
            <a:endParaRPr lang="sv-SE" sz="2000">
              <a:effectLst/>
              <a:latin typeface="Arial" panose="020B0604020202020204" pitchFamily="34" charset="0"/>
              <a:ea typeface="MS Mincho" panose="02020609040205080304" pitchFamily="49" charset="-128"/>
              <a:cs typeface="Times New Roman" panose="02020603050405020304" pitchFamily="18" charset="0"/>
            </a:endParaRPr>
          </a:p>
          <a:p>
            <a:pPr marL="742950" lvl="1" indent="-285750">
              <a:lnSpc>
                <a:spcPct val="150000"/>
              </a:lnSpc>
              <a:buFont typeface="Courier New" panose="02070309020205020404" pitchFamily="49" charset="0"/>
              <a:buChar char="o"/>
            </a:pPr>
            <a:r>
              <a:rPr lang="en-GB" sz="2000">
                <a:effectLst/>
                <a:latin typeface="Arial" panose="020B0604020202020204" pitchFamily="34" charset="0"/>
                <a:ea typeface="MS Mincho" panose="02020609040205080304" pitchFamily="49" charset="-128"/>
                <a:cs typeface="Times New Roman" panose="02020603050405020304" pitchFamily="18" charset="0"/>
              </a:rPr>
              <a:t>a 60W solar panel connected using an MC4 to USB-C cable.</a:t>
            </a:r>
          </a:p>
          <a:p>
            <a:pPr marL="742950" lvl="1" indent="-285750">
              <a:lnSpc>
                <a:spcPct val="150000"/>
              </a:lnSpc>
              <a:buFont typeface="Courier New" panose="02070309020205020404" pitchFamily="49" charset="0"/>
              <a:buChar char="o"/>
            </a:pPr>
            <a:r>
              <a:rPr lang="en-GB" sz="1800">
                <a:effectLst/>
                <a:latin typeface="Arial" panose="020B0604020202020204" pitchFamily="34" charset="0"/>
                <a:ea typeface="MS Mincho" panose="02020609040205080304" pitchFamily="49" charset="-128"/>
              </a:rPr>
              <a:t>Internal battery, when fully charged, will hold its charge for up to a year, making it ideal for keeping stored in the vehicle for when you need it.</a:t>
            </a:r>
            <a:endParaRPr lang="sv-SE" sz="1800">
              <a:effectLst/>
              <a:latin typeface="Arial" panose="020B0604020202020204" pitchFamily="34" charset="0"/>
              <a:ea typeface="MS Mincho" panose="02020609040205080304" pitchFamily="49" charset="-128"/>
            </a:endParaRPr>
          </a:p>
          <a:p>
            <a:pPr marL="742950" lvl="1" indent="-285750">
              <a:lnSpc>
                <a:spcPct val="150000"/>
              </a:lnSpc>
              <a:buFont typeface="Courier New" panose="02070309020205020404" pitchFamily="49" charset="0"/>
              <a:buChar char="o"/>
            </a:pPr>
            <a:endParaRPr lang="sv-SE" sz="2000">
              <a:effectLst/>
              <a:latin typeface="Arial" panose="020B060402020202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p:txBody>
      </p:sp>
      <p:sp>
        <p:nvSpPr>
          <p:cNvPr id="4" name="Slide Number Placeholder 3"/>
          <p:cNvSpPr>
            <a:spLocks noGrp="1"/>
          </p:cNvSpPr>
          <p:nvPr>
            <p:ph type="sldNum" sz="quarter" idx="5"/>
          </p:nvPr>
        </p:nvSpPr>
        <p:spPr/>
        <p:txBody>
          <a:bodyPr/>
          <a:lstStyle/>
          <a:p>
            <a:fld id="{3E8DB27F-8124-964E-8C4C-9C7426870D2C}" type="slidenum">
              <a:rPr lang="en-GB" smtClean="0"/>
              <a:t>9</a:t>
            </a:fld>
            <a:endParaRPr lang="en-GB"/>
          </a:p>
        </p:txBody>
      </p:sp>
    </p:spTree>
    <p:extLst>
      <p:ext uri="{BB962C8B-B14F-4D97-AF65-F5344CB8AC3E}">
        <p14:creationId xmlns:p14="http://schemas.microsoft.com/office/powerpoint/2010/main" val="1678888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tx1"/>
        </a:solidFill>
        <a:effectLst/>
      </p:bgPr>
    </p:bg>
    <p:spTree>
      <p:nvGrpSpPr>
        <p:cNvPr id="1" name=""/>
        <p:cNvGrpSpPr/>
        <p:nvPr/>
      </p:nvGrpSpPr>
      <p:grpSpPr>
        <a:xfrm>
          <a:off x="0" y="0"/>
          <a:ext cx="0" cy="0"/>
          <a:chOff x="0" y="0"/>
          <a:chExt cx="0" cy="0"/>
        </a:xfrm>
      </p:grpSpPr>
      <p:sp>
        <p:nvSpPr>
          <p:cNvPr id="20" name="Rubrik 19"/>
          <p:cNvSpPr>
            <a:spLocks noGrp="1"/>
          </p:cNvSpPr>
          <p:nvPr>
            <p:ph type="title"/>
          </p:nvPr>
        </p:nvSpPr>
        <p:spPr>
          <a:xfrm>
            <a:off x="1007435" y="2852938"/>
            <a:ext cx="10369152" cy="648073"/>
          </a:xfrm>
          <a:prstGeom prst="rect">
            <a:avLst/>
          </a:prstGeom>
        </p:spPr>
        <p:txBody>
          <a:bodyPr/>
          <a:lstStyle>
            <a:lvl1pPr algn="r">
              <a:defRPr cap="all" baseline="0">
                <a:latin typeface="+mj-lt"/>
              </a:defRPr>
            </a:lvl1pPr>
          </a:lstStyle>
          <a:p>
            <a:r>
              <a:rPr lang="en-US"/>
              <a:t>Click to edit Master title style</a:t>
            </a:r>
            <a:endParaRPr lang="sv-SE"/>
          </a:p>
        </p:txBody>
      </p:sp>
      <p:sp>
        <p:nvSpPr>
          <p:cNvPr id="18" name="Subtitle 2"/>
          <p:cNvSpPr>
            <a:spLocks noGrp="1"/>
          </p:cNvSpPr>
          <p:nvPr>
            <p:ph type="subTitle" idx="1"/>
          </p:nvPr>
        </p:nvSpPr>
        <p:spPr>
          <a:xfrm>
            <a:off x="2927649" y="3501008"/>
            <a:ext cx="8448939" cy="576064"/>
          </a:xfrm>
          <a:prstGeom prst="rect">
            <a:avLst/>
          </a:prstGeom>
        </p:spPr>
        <p:txBody>
          <a:bodyPr/>
          <a:lstStyle>
            <a:lvl1pPr marL="0" indent="0" algn="r">
              <a:buNone/>
              <a:defRPr sz="1800" i="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7" name="Picture 16">
            <a:extLst>
              <a:ext uri="{FF2B5EF4-FFF2-40B4-BE49-F238E27FC236}">
                <a16:creationId xmlns:a16="http://schemas.microsoft.com/office/drawing/2014/main" id="{42DCC5E2-8471-4C60-866D-BD46822731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997"/>
          <a:stretch/>
        </p:blipFill>
        <p:spPr>
          <a:xfrm>
            <a:off x="393576" y="1421254"/>
            <a:ext cx="11798424" cy="3919260"/>
          </a:xfrm>
          <a:prstGeom prst="rect">
            <a:avLst/>
          </a:prstGeom>
        </p:spPr>
      </p:pic>
    </p:spTree>
    <p:extLst>
      <p:ext uri="{BB962C8B-B14F-4D97-AF65-F5344CB8AC3E}">
        <p14:creationId xmlns:p14="http://schemas.microsoft.com/office/powerpoint/2010/main" val="281453631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550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0786BA-FE47-4B8F-A021-FAA0AA291626}"/>
              </a:ext>
            </a:extLst>
          </p:cNvPr>
          <p:cNvSpPr/>
          <p:nvPr userDrawn="1"/>
        </p:nvSpPr>
        <p:spPr>
          <a:xfrm>
            <a:off x="0" y="0"/>
            <a:ext cx="4658263"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390526" y="1556792"/>
            <a:ext cx="3848100" cy="3744416"/>
          </a:xfrm>
          <a:prstGeom prst="rect">
            <a:avLst/>
          </a:prstGeom>
        </p:spPr>
        <p:txBody>
          <a:bodyPr>
            <a:normAutofit/>
          </a:bodyPr>
          <a:lstStyle>
            <a:lvl1pPr>
              <a:defRPr sz="1400">
                <a:solidFill>
                  <a:schemeClr val="bg1"/>
                </a:solidFill>
                <a:latin typeface="+mn-lt"/>
              </a:defRPr>
            </a:lvl1pPr>
            <a:lvl2pPr>
              <a:defRPr sz="1400">
                <a:solidFill>
                  <a:schemeClr val="bg1"/>
                </a:solidFill>
                <a:latin typeface="+mn-lt"/>
              </a:defRPr>
            </a:lvl2pPr>
            <a:lvl3pPr>
              <a:defRPr sz="1400">
                <a:solidFill>
                  <a:schemeClr val="bg1"/>
                </a:solidFill>
                <a:latin typeface="+mn-lt"/>
              </a:defRPr>
            </a:lvl3pPr>
            <a:lvl4pPr>
              <a:defRPr sz="1400">
                <a:solidFill>
                  <a:schemeClr val="bg1"/>
                </a:solidFill>
                <a:latin typeface="+mn-lt"/>
              </a:defRPr>
            </a:lvl4pPr>
            <a:lvl5pPr>
              <a:defRPr sz="14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Rubrik 3"/>
          <p:cNvSpPr>
            <a:spLocks noGrp="1"/>
          </p:cNvSpPr>
          <p:nvPr>
            <p:ph type="title" hasCustomPrompt="1"/>
          </p:nvPr>
        </p:nvSpPr>
        <p:spPr>
          <a:xfrm>
            <a:off x="390526" y="872902"/>
            <a:ext cx="3848100" cy="531986"/>
          </a:xfrm>
          <a:prstGeom prst="rect">
            <a:avLst/>
          </a:prstGeom>
        </p:spPr>
        <p:txBody>
          <a:bodyPr>
            <a:noAutofit/>
          </a:bodyPr>
          <a:lstStyle>
            <a:lvl1pPr>
              <a:defRPr sz="1800">
                <a:latin typeface="+mj-lt"/>
              </a:defRPr>
            </a:lvl1pPr>
          </a:lstStyle>
          <a:p>
            <a:r>
              <a:rPr lang="en-US"/>
              <a:t>CLICK TO EDIT MASTER TITLE STYLE</a:t>
            </a:r>
            <a:endParaRPr lang="sv-SE"/>
          </a:p>
        </p:txBody>
      </p:sp>
    </p:spTree>
    <p:extLst>
      <p:ext uri="{BB962C8B-B14F-4D97-AF65-F5344CB8AC3E}">
        <p14:creationId xmlns:p14="http://schemas.microsoft.com/office/powerpoint/2010/main" val="47827817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6B791A-A3CD-4F13-BB7C-6608D6AB314C}"/>
              </a:ext>
            </a:extLst>
          </p:cNvPr>
          <p:cNvSpPr/>
          <p:nvPr userDrawn="1"/>
        </p:nvSpPr>
        <p:spPr>
          <a:xfrm>
            <a:off x="0" y="0"/>
            <a:ext cx="6096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Content Placeholder 2">
            <a:extLst>
              <a:ext uri="{FF2B5EF4-FFF2-40B4-BE49-F238E27FC236}">
                <a16:creationId xmlns:a16="http://schemas.microsoft.com/office/drawing/2014/main" id="{E324D76A-5FDB-494C-BBA9-7A915348DD2D}"/>
              </a:ext>
            </a:extLst>
          </p:cNvPr>
          <p:cNvSpPr>
            <a:spLocks noGrp="1"/>
          </p:cNvSpPr>
          <p:nvPr>
            <p:ph idx="1"/>
          </p:nvPr>
        </p:nvSpPr>
        <p:spPr>
          <a:xfrm>
            <a:off x="390526" y="1556792"/>
            <a:ext cx="5278754" cy="3744416"/>
          </a:xfrm>
          <a:prstGeom prst="rect">
            <a:avLst/>
          </a:prstGeom>
        </p:spPr>
        <p:txBody>
          <a:bodyPr>
            <a:noAutofit/>
          </a:bodyPr>
          <a:lstStyle>
            <a:lvl1pPr>
              <a:spcAft>
                <a:spcPts val="600"/>
              </a:spcAft>
              <a:defRPr sz="1400" baseline="0">
                <a:solidFill>
                  <a:schemeClr val="bg1"/>
                </a:solidFill>
                <a:latin typeface="+mn-lt"/>
              </a:defRPr>
            </a:lvl1pPr>
            <a:lvl2pPr>
              <a:spcAft>
                <a:spcPts val="600"/>
              </a:spcAft>
              <a:defRPr sz="1400" baseline="0">
                <a:solidFill>
                  <a:schemeClr val="bg1"/>
                </a:solidFill>
                <a:latin typeface="+mn-lt"/>
              </a:defRPr>
            </a:lvl2pPr>
            <a:lvl3pPr>
              <a:spcAft>
                <a:spcPts val="600"/>
              </a:spcAft>
              <a:defRPr sz="1400" baseline="0">
                <a:solidFill>
                  <a:schemeClr val="bg1"/>
                </a:solidFill>
                <a:latin typeface="+mn-lt"/>
              </a:defRPr>
            </a:lvl3pPr>
            <a:lvl4pPr>
              <a:spcAft>
                <a:spcPts val="600"/>
              </a:spcAft>
              <a:defRPr sz="1400" baseline="0">
                <a:solidFill>
                  <a:schemeClr val="bg1"/>
                </a:solidFill>
                <a:latin typeface="+mn-lt"/>
              </a:defRPr>
            </a:lvl4pPr>
            <a:lvl5pPr>
              <a:spcAft>
                <a:spcPts val="600"/>
              </a:spcAft>
              <a:defRPr sz="1400"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8" name="Rubrik 3">
            <a:extLst>
              <a:ext uri="{FF2B5EF4-FFF2-40B4-BE49-F238E27FC236}">
                <a16:creationId xmlns:a16="http://schemas.microsoft.com/office/drawing/2014/main" id="{AE7BD60E-59FB-470E-B708-BEC76C9ACCBB}"/>
              </a:ext>
            </a:extLst>
          </p:cNvPr>
          <p:cNvSpPr>
            <a:spLocks noGrp="1"/>
          </p:cNvSpPr>
          <p:nvPr>
            <p:ph type="title" hasCustomPrompt="1"/>
          </p:nvPr>
        </p:nvSpPr>
        <p:spPr>
          <a:xfrm>
            <a:off x="390526" y="872902"/>
            <a:ext cx="5278754" cy="683890"/>
          </a:xfrm>
          <a:prstGeom prst="rect">
            <a:avLst/>
          </a:prstGeom>
        </p:spPr>
        <p:txBody>
          <a:bodyPr>
            <a:noAutofit/>
          </a:bodyPr>
          <a:lstStyle>
            <a:lvl1pPr>
              <a:defRPr sz="1800" cap="all" baseline="0">
                <a:latin typeface="+mj-lt"/>
              </a:defRPr>
            </a:lvl1pPr>
          </a:lstStyle>
          <a:p>
            <a:r>
              <a:rPr lang="en-US"/>
              <a:t>CLICK TO EDIT MASTER TITLE STYLE</a:t>
            </a:r>
            <a:endParaRPr lang="sv-SE"/>
          </a:p>
        </p:txBody>
      </p:sp>
    </p:spTree>
    <p:extLst>
      <p:ext uri="{BB962C8B-B14F-4D97-AF65-F5344CB8AC3E}">
        <p14:creationId xmlns:p14="http://schemas.microsoft.com/office/powerpoint/2010/main" val="54222332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EA7E62-573C-45E4-8BB8-24A550C246E0}"/>
              </a:ext>
            </a:extLst>
          </p:cNvPr>
          <p:cNvSpPr/>
          <p:nvPr userDrawn="1"/>
        </p:nvSpPr>
        <p:spPr>
          <a:xfrm>
            <a:off x="-1" y="0"/>
            <a:ext cx="8783054"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Content Placeholder 2">
            <a:extLst>
              <a:ext uri="{FF2B5EF4-FFF2-40B4-BE49-F238E27FC236}">
                <a16:creationId xmlns:a16="http://schemas.microsoft.com/office/drawing/2014/main" id="{3C58F266-BB43-4296-8F21-A2D3F87CE154}"/>
              </a:ext>
            </a:extLst>
          </p:cNvPr>
          <p:cNvSpPr>
            <a:spLocks noGrp="1"/>
          </p:cNvSpPr>
          <p:nvPr>
            <p:ph idx="1"/>
          </p:nvPr>
        </p:nvSpPr>
        <p:spPr>
          <a:xfrm>
            <a:off x="390526" y="1556792"/>
            <a:ext cx="3848100" cy="3744416"/>
          </a:xfrm>
          <a:prstGeom prst="rect">
            <a:avLst/>
          </a:prstGeom>
        </p:spPr>
        <p:txBody>
          <a:bodyPr>
            <a:normAutofit/>
          </a:bodyPr>
          <a:lstStyle>
            <a:lvl1pPr>
              <a:defRPr sz="1400">
                <a:solidFill>
                  <a:schemeClr val="bg1"/>
                </a:solidFill>
                <a:latin typeface="+mn-lt"/>
              </a:defRPr>
            </a:lvl1pPr>
            <a:lvl2pPr>
              <a:defRPr sz="1400">
                <a:solidFill>
                  <a:schemeClr val="bg1"/>
                </a:solidFill>
                <a:latin typeface="+mn-lt"/>
              </a:defRPr>
            </a:lvl2pPr>
            <a:lvl3pPr>
              <a:defRPr sz="1400">
                <a:solidFill>
                  <a:schemeClr val="bg1"/>
                </a:solidFill>
                <a:latin typeface="+mn-lt"/>
              </a:defRPr>
            </a:lvl3pPr>
            <a:lvl4pPr>
              <a:defRPr sz="1400">
                <a:solidFill>
                  <a:schemeClr val="bg1"/>
                </a:solidFill>
                <a:latin typeface="+mn-lt"/>
              </a:defRPr>
            </a:lvl4pPr>
            <a:lvl5pPr>
              <a:defRPr sz="14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Rubrik 3">
            <a:extLst>
              <a:ext uri="{FF2B5EF4-FFF2-40B4-BE49-F238E27FC236}">
                <a16:creationId xmlns:a16="http://schemas.microsoft.com/office/drawing/2014/main" id="{7A8B77D9-B02D-4938-B441-DE873E41570A}"/>
              </a:ext>
            </a:extLst>
          </p:cNvPr>
          <p:cNvSpPr>
            <a:spLocks noGrp="1"/>
          </p:cNvSpPr>
          <p:nvPr>
            <p:ph type="title" hasCustomPrompt="1"/>
          </p:nvPr>
        </p:nvSpPr>
        <p:spPr>
          <a:xfrm>
            <a:off x="390526" y="872902"/>
            <a:ext cx="7946858" cy="531986"/>
          </a:xfrm>
          <a:prstGeom prst="rect">
            <a:avLst/>
          </a:prstGeom>
        </p:spPr>
        <p:txBody>
          <a:bodyPr>
            <a:normAutofit/>
          </a:bodyPr>
          <a:lstStyle>
            <a:lvl1pPr>
              <a:defRPr sz="1800">
                <a:latin typeface="+mj-lt"/>
              </a:defRPr>
            </a:lvl1pPr>
          </a:lstStyle>
          <a:p>
            <a:r>
              <a:rPr lang="en-US"/>
              <a:t>CLICK TO EDIT MASTER TITLE STYLE</a:t>
            </a:r>
            <a:endParaRPr lang="sv-SE"/>
          </a:p>
        </p:txBody>
      </p:sp>
      <p:sp>
        <p:nvSpPr>
          <p:cNvPr id="8" name="Content Placeholder 2">
            <a:extLst>
              <a:ext uri="{FF2B5EF4-FFF2-40B4-BE49-F238E27FC236}">
                <a16:creationId xmlns:a16="http://schemas.microsoft.com/office/drawing/2014/main" id="{B7EC3F19-5487-4047-838A-036DCADAF5F2}"/>
              </a:ext>
            </a:extLst>
          </p:cNvPr>
          <p:cNvSpPr>
            <a:spLocks noGrp="1"/>
          </p:cNvSpPr>
          <p:nvPr>
            <p:ph idx="10"/>
          </p:nvPr>
        </p:nvSpPr>
        <p:spPr>
          <a:xfrm>
            <a:off x="4489284" y="1556792"/>
            <a:ext cx="3848100" cy="3744416"/>
          </a:xfrm>
          <a:prstGeom prst="rect">
            <a:avLst/>
          </a:prstGeom>
        </p:spPr>
        <p:txBody>
          <a:bodyPr>
            <a:normAutofit/>
          </a:bodyPr>
          <a:lstStyle>
            <a:lvl1pPr>
              <a:defRPr sz="1400">
                <a:solidFill>
                  <a:schemeClr val="bg1"/>
                </a:solidFill>
                <a:latin typeface="+mn-lt"/>
              </a:defRPr>
            </a:lvl1pPr>
            <a:lvl2pPr>
              <a:defRPr sz="1400">
                <a:solidFill>
                  <a:schemeClr val="bg1"/>
                </a:solidFill>
                <a:latin typeface="+mn-lt"/>
              </a:defRPr>
            </a:lvl2pPr>
            <a:lvl3pPr>
              <a:defRPr sz="1400">
                <a:solidFill>
                  <a:schemeClr val="bg1"/>
                </a:solidFill>
                <a:latin typeface="+mn-lt"/>
              </a:defRPr>
            </a:lvl3pPr>
            <a:lvl4pPr>
              <a:defRPr sz="1400">
                <a:solidFill>
                  <a:schemeClr val="bg1"/>
                </a:solidFill>
                <a:latin typeface="+mn-lt"/>
              </a:defRPr>
            </a:lvl4pPr>
            <a:lvl5pPr>
              <a:defRPr sz="14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117431011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E8C30FD-19A8-40A8-83BB-78614FCD4494}"/>
              </a:ext>
            </a:extLst>
          </p:cNvPr>
          <p:cNvSpPr/>
          <p:nvPr userDrawn="1"/>
        </p:nvSpPr>
        <p:spPr>
          <a:xfrm>
            <a:off x="-1" y="0"/>
            <a:ext cx="8783054"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Content Placeholder 2">
            <a:extLst>
              <a:ext uri="{FF2B5EF4-FFF2-40B4-BE49-F238E27FC236}">
                <a16:creationId xmlns:a16="http://schemas.microsoft.com/office/drawing/2014/main" id="{01050FE6-F048-401A-B020-626C7F7DFB99}"/>
              </a:ext>
            </a:extLst>
          </p:cNvPr>
          <p:cNvSpPr>
            <a:spLocks noGrp="1"/>
          </p:cNvSpPr>
          <p:nvPr>
            <p:ph idx="1"/>
          </p:nvPr>
        </p:nvSpPr>
        <p:spPr>
          <a:xfrm>
            <a:off x="390526" y="2002172"/>
            <a:ext cx="3848100" cy="3744416"/>
          </a:xfrm>
          <a:prstGeom prst="rect">
            <a:avLst/>
          </a:prstGeom>
        </p:spPr>
        <p:txBody>
          <a:bodyPr>
            <a:normAutofit/>
          </a:bodyPr>
          <a:lstStyle>
            <a:lvl1pPr>
              <a:defRPr sz="1400">
                <a:solidFill>
                  <a:schemeClr val="bg1"/>
                </a:solidFill>
                <a:latin typeface="+mn-lt"/>
              </a:defRPr>
            </a:lvl1pPr>
            <a:lvl2pPr>
              <a:defRPr sz="1400">
                <a:solidFill>
                  <a:schemeClr val="bg1"/>
                </a:solidFill>
                <a:latin typeface="+mn-lt"/>
              </a:defRPr>
            </a:lvl2pPr>
            <a:lvl3pPr>
              <a:defRPr sz="1400">
                <a:solidFill>
                  <a:schemeClr val="bg1"/>
                </a:solidFill>
                <a:latin typeface="+mn-lt"/>
              </a:defRPr>
            </a:lvl3pPr>
            <a:lvl4pPr>
              <a:defRPr sz="1400">
                <a:solidFill>
                  <a:schemeClr val="bg1"/>
                </a:solidFill>
                <a:latin typeface="+mn-lt"/>
              </a:defRPr>
            </a:lvl4pPr>
            <a:lvl5pPr>
              <a:defRPr sz="14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Rubrik 3">
            <a:extLst>
              <a:ext uri="{FF2B5EF4-FFF2-40B4-BE49-F238E27FC236}">
                <a16:creationId xmlns:a16="http://schemas.microsoft.com/office/drawing/2014/main" id="{13047323-7C7E-458B-BD74-EFA649D54F21}"/>
              </a:ext>
            </a:extLst>
          </p:cNvPr>
          <p:cNvSpPr>
            <a:spLocks noGrp="1"/>
          </p:cNvSpPr>
          <p:nvPr>
            <p:ph type="title" hasCustomPrompt="1"/>
          </p:nvPr>
        </p:nvSpPr>
        <p:spPr>
          <a:xfrm>
            <a:off x="390526" y="872902"/>
            <a:ext cx="7946858" cy="531986"/>
          </a:xfrm>
          <a:prstGeom prst="rect">
            <a:avLst/>
          </a:prstGeom>
        </p:spPr>
        <p:txBody>
          <a:bodyPr>
            <a:normAutofit/>
          </a:bodyPr>
          <a:lstStyle>
            <a:lvl1pPr>
              <a:defRPr sz="1800">
                <a:latin typeface="+mj-lt"/>
              </a:defRPr>
            </a:lvl1pPr>
          </a:lstStyle>
          <a:p>
            <a:r>
              <a:rPr lang="en-US"/>
              <a:t>CLICK TO EDIT MASTER TITLE STYLE</a:t>
            </a:r>
            <a:endParaRPr lang="sv-SE"/>
          </a:p>
        </p:txBody>
      </p:sp>
      <p:sp>
        <p:nvSpPr>
          <p:cNvPr id="10" name="Content Placeholder 2">
            <a:extLst>
              <a:ext uri="{FF2B5EF4-FFF2-40B4-BE49-F238E27FC236}">
                <a16:creationId xmlns:a16="http://schemas.microsoft.com/office/drawing/2014/main" id="{C591C8F5-38C4-4451-AADE-0306FD43D6C3}"/>
              </a:ext>
            </a:extLst>
          </p:cNvPr>
          <p:cNvSpPr>
            <a:spLocks noGrp="1"/>
          </p:cNvSpPr>
          <p:nvPr>
            <p:ph idx="10"/>
          </p:nvPr>
        </p:nvSpPr>
        <p:spPr>
          <a:xfrm>
            <a:off x="4489284" y="2002172"/>
            <a:ext cx="3848100" cy="3744416"/>
          </a:xfrm>
          <a:prstGeom prst="rect">
            <a:avLst/>
          </a:prstGeom>
        </p:spPr>
        <p:txBody>
          <a:bodyPr>
            <a:normAutofit/>
          </a:bodyPr>
          <a:lstStyle>
            <a:lvl1pPr>
              <a:defRPr sz="1400">
                <a:solidFill>
                  <a:schemeClr val="bg1"/>
                </a:solidFill>
                <a:latin typeface="+mn-lt"/>
              </a:defRPr>
            </a:lvl1pPr>
            <a:lvl2pPr>
              <a:defRPr sz="1400">
                <a:solidFill>
                  <a:schemeClr val="bg1"/>
                </a:solidFill>
                <a:latin typeface="+mn-lt"/>
              </a:defRPr>
            </a:lvl2pPr>
            <a:lvl3pPr>
              <a:defRPr sz="1400">
                <a:solidFill>
                  <a:schemeClr val="bg1"/>
                </a:solidFill>
                <a:latin typeface="+mn-lt"/>
              </a:defRPr>
            </a:lvl3pPr>
            <a:lvl4pPr>
              <a:defRPr sz="1400">
                <a:solidFill>
                  <a:schemeClr val="bg1"/>
                </a:solidFill>
                <a:latin typeface="+mn-lt"/>
              </a:defRPr>
            </a:lvl4pPr>
            <a:lvl5pPr>
              <a:defRPr sz="14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1" name="Text Placeholder 2">
            <a:extLst>
              <a:ext uri="{FF2B5EF4-FFF2-40B4-BE49-F238E27FC236}">
                <a16:creationId xmlns:a16="http://schemas.microsoft.com/office/drawing/2014/main" id="{C5EDBAE5-B74A-4675-AD2A-47EF59645388}"/>
              </a:ext>
            </a:extLst>
          </p:cNvPr>
          <p:cNvSpPr>
            <a:spLocks noGrp="1"/>
          </p:cNvSpPr>
          <p:nvPr>
            <p:ph type="body" idx="11"/>
          </p:nvPr>
        </p:nvSpPr>
        <p:spPr>
          <a:xfrm>
            <a:off x="390526" y="1556792"/>
            <a:ext cx="3848100" cy="293476"/>
          </a:xfrm>
          <a:prstGeom prst="rect">
            <a:avLst/>
          </a:prstGeom>
        </p:spPr>
        <p:txBody>
          <a:bodyPr anchor="b">
            <a:noAutofit/>
          </a:bodyPr>
          <a:lstStyle>
            <a:lvl1pPr marL="0" indent="0">
              <a:buNone/>
              <a:defRPr sz="14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09F23BBD-BF24-4232-8E99-6E40A348DA35}"/>
              </a:ext>
            </a:extLst>
          </p:cNvPr>
          <p:cNvSpPr>
            <a:spLocks noGrp="1"/>
          </p:cNvSpPr>
          <p:nvPr>
            <p:ph type="body" idx="12"/>
          </p:nvPr>
        </p:nvSpPr>
        <p:spPr>
          <a:xfrm>
            <a:off x="4489284" y="1555200"/>
            <a:ext cx="3848100" cy="293476"/>
          </a:xfrm>
          <a:prstGeom prst="rect">
            <a:avLst/>
          </a:prstGeom>
        </p:spPr>
        <p:txBody>
          <a:bodyPr anchor="b">
            <a:noAutofit/>
          </a:bodyPr>
          <a:lstStyle>
            <a:lvl1pPr marL="0" indent="0">
              <a:buNone/>
              <a:defRPr sz="14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75616521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Black">
    <p:bg>
      <p:bgPr>
        <a:solidFill>
          <a:schemeClr val="tx1"/>
        </a:solid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55DD37B-7C9D-421B-BEF7-52FD6B8E4E14}"/>
              </a:ext>
            </a:extLst>
          </p:cNvPr>
          <p:cNvSpPr>
            <a:spLocks noGrp="1"/>
          </p:cNvSpPr>
          <p:nvPr>
            <p:ph type="title" hasCustomPrompt="1"/>
          </p:nvPr>
        </p:nvSpPr>
        <p:spPr>
          <a:xfrm>
            <a:off x="390526" y="872902"/>
            <a:ext cx="10699006" cy="531986"/>
          </a:xfrm>
          <a:prstGeom prst="rect">
            <a:avLst/>
          </a:prstGeom>
        </p:spPr>
        <p:txBody>
          <a:bodyPr>
            <a:normAutofit/>
          </a:bodyPr>
          <a:lstStyle>
            <a:lvl1pPr>
              <a:defRPr sz="1800">
                <a:latin typeface="+mj-lt"/>
              </a:defRPr>
            </a:lvl1pPr>
          </a:lstStyle>
          <a:p>
            <a:r>
              <a:rPr lang="en-US"/>
              <a:t>CLICK TO EDIT MASTER TITLE STYLE</a:t>
            </a:r>
            <a:endParaRPr lang="sv-SE"/>
          </a:p>
        </p:txBody>
      </p:sp>
    </p:spTree>
    <p:extLst>
      <p:ext uri="{BB962C8B-B14F-4D97-AF65-F5344CB8AC3E}">
        <p14:creationId xmlns:p14="http://schemas.microsoft.com/office/powerpoint/2010/main" val="226541984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55DD37B-7C9D-421B-BEF7-52FD6B8E4E14}"/>
              </a:ext>
            </a:extLst>
          </p:cNvPr>
          <p:cNvSpPr>
            <a:spLocks noGrp="1"/>
          </p:cNvSpPr>
          <p:nvPr>
            <p:ph type="title" hasCustomPrompt="1"/>
          </p:nvPr>
        </p:nvSpPr>
        <p:spPr>
          <a:xfrm>
            <a:off x="390526" y="872902"/>
            <a:ext cx="10699006" cy="531986"/>
          </a:xfrm>
          <a:prstGeom prst="rect">
            <a:avLst/>
          </a:prstGeom>
        </p:spPr>
        <p:txBody>
          <a:bodyPr>
            <a:normAutofit/>
          </a:bodyPr>
          <a:lstStyle>
            <a:lvl1pPr>
              <a:defRPr sz="1800">
                <a:latin typeface="+mj-lt"/>
              </a:defRPr>
            </a:lvl1pPr>
          </a:lstStyle>
          <a:p>
            <a:r>
              <a:rPr lang="en-US"/>
              <a:t>CLICK TO EDIT MASTER TITLE STYLE</a:t>
            </a:r>
            <a:endParaRPr lang="sv-SE"/>
          </a:p>
        </p:txBody>
      </p:sp>
    </p:spTree>
    <p:extLst>
      <p:ext uri="{BB962C8B-B14F-4D97-AF65-F5344CB8AC3E}">
        <p14:creationId xmlns:p14="http://schemas.microsoft.com/office/powerpoint/2010/main" val="221997238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lai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9D92B7-BD06-4325-8805-07EA45D36CC4}"/>
              </a:ext>
            </a:extLst>
          </p:cNvPr>
          <p:cNvSpPr>
            <a:spLocks noGrp="1"/>
          </p:cNvSpPr>
          <p:nvPr>
            <p:ph idx="1"/>
          </p:nvPr>
        </p:nvSpPr>
        <p:spPr>
          <a:xfrm>
            <a:off x="390525" y="1556792"/>
            <a:ext cx="10699005" cy="3744416"/>
          </a:xfrm>
          <a:prstGeom prst="rect">
            <a:avLst/>
          </a:prstGeom>
        </p:spPr>
        <p:txBody>
          <a:bodyPr>
            <a:noAutofit/>
          </a:bodyPr>
          <a:lstStyle>
            <a:lvl1pPr>
              <a:spcAft>
                <a:spcPts val="600"/>
              </a:spcAft>
              <a:defRPr sz="1400">
                <a:solidFill>
                  <a:schemeClr val="tx1"/>
                </a:solidFill>
                <a:latin typeface="+mn-lt"/>
              </a:defRPr>
            </a:lvl1pPr>
            <a:lvl2pPr>
              <a:spcAft>
                <a:spcPts val="600"/>
              </a:spcAft>
              <a:defRPr sz="1400">
                <a:solidFill>
                  <a:schemeClr val="tx1"/>
                </a:solidFill>
                <a:latin typeface="+mn-lt"/>
              </a:defRPr>
            </a:lvl2pPr>
            <a:lvl3pPr>
              <a:spcAft>
                <a:spcPts val="600"/>
              </a:spcAft>
              <a:defRPr sz="1400">
                <a:solidFill>
                  <a:schemeClr val="tx1"/>
                </a:solidFill>
                <a:latin typeface="+mn-lt"/>
              </a:defRPr>
            </a:lvl3pPr>
            <a:lvl4pPr>
              <a:spcAft>
                <a:spcPts val="600"/>
              </a:spcAft>
              <a:defRPr sz="1400">
                <a:solidFill>
                  <a:schemeClr val="tx1"/>
                </a:solidFill>
                <a:latin typeface="+mn-lt"/>
              </a:defRPr>
            </a:lvl4pPr>
            <a:lvl5pPr>
              <a:spcAft>
                <a:spcPts val="600"/>
              </a:spcAft>
              <a:defRPr sz="14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Rubrik 3">
            <a:extLst>
              <a:ext uri="{FF2B5EF4-FFF2-40B4-BE49-F238E27FC236}">
                <a16:creationId xmlns:a16="http://schemas.microsoft.com/office/drawing/2014/main" id="{A4C1A735-3F5E-4256-85E6-D7A67E120EA0}"/>
              </a:ext>
            </a:extLst>
          </p:cNvPr>
          <p:cNvSpPr>
            <a:spLocks noGrp="1"/>
          </p:cNvSpPr>
          <p:nvPr>
            <p:ph type="title" hasCustomPrompt="1"/>
          </p:nvPr>
        </p:nvSpPr>
        <p:spPr>
          <a:xfrm>
            <a:off x="390525" y="872902"/>
            <a:ext cx="10699005" cy="531986"/>
          </a:xfrm>
          <a:prstGeom prst="rect">
            <a:avLst/>
          </a:prstGeom>
        </p:spPr>
        <p:txBody>
          <a:bodyPr>
            <a:noAutofit/>
          </a:bodyPr>
          <a:lstStyle>
            <a:lvl1pPr>
              <a:defRPr sz="1800" cap="all" baseline="0">
                <a:latin typeface="+mj-lt"/>
              </a:defRPr>
            </a:lvl1pPr>
          </a:lstStyle>
          <a:p>
            <a:r>
              <a:rPr lang="en-US"/>
              <a:t>CLICK TO EDIT MASTER TITLE STYLE</a:t>
            </a:r>
            <a:endParaRPr lang="sv-SE"/>
          </a:p>
        </p:txBody>
      </p:sp>
    </p:spTree>
    <p:extLst>
      <p:ext uri="{BB962C8B-B14F-4D97-AF65-F5344CB8AC3E}">
        <p14:creationId xmlns:p14="http://schemas.microsoft.com/office/powerpoint/2010/main" val="163590843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End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E6E390-671F-4E5F-8BA5-9BDDFDBD99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997"/>
          <a:stretch/>
        </p:blipFill>
        <p:spPr>
          <a:xfrm>
            <a:off x="393576" y="1421254"/>
            <a:ext cx="11798424" cy="3919260"/>
          </a:xfrm>
          <a:prstGeom prst="rect">
            <a:avLst/>
          </a:prstGeom>
        </p:spPr>
      </p:pic>
      <p:pic>
        <p:nvPicPr>
          <p:cNvPr id="6" name="Picture 5">
            <a:extLst>
              <a:ext uri="{FF2B5EF4-FFF2-40B4-BE49-F238E27FC236}">
                <a16:creationId xmlns:a16="http://schemas.microsoft.com/office/drawing/2014/main" id="{A679C773-7F7E-4781-828F-71E30A5935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2153" y="3138759"/>
            <a:ext cx="4908854" cy="580482"/>
          </a:xfrm>
          <a:prstGeom prst="rect">
            <a:avLst/>
          </a:prstGeom>
        </p:spPr>
      </p:pic>
    </p:spTree>
    <p:extLst>
      <p:ext uri="{BB962C8B-B14F-4D97-AF65-F5344CB8AC3E}">
        <p14:creationId xmlns:p14="http://schemas.microsoft.com/office/powerpoint/2010/main" val="16292945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88C000-DC9E-4554-ABE4-4E7DD9087601}"/>
              </a:ext>
            </a:extLst>
          </p:cNvPr>
          <p:cNvSpPr/>
          <p:nvPr userDrawn="1"/>
        </p:nvSpPr>
        <p:spPr>
          <a:xfrm>
            <a:off x="0" y="6165304"/>
            <a:ext cx="12192000" cy="69269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11" name="Picture 10">
            <a:extLst>
              <a:ext uri="{FF2B5EF4-FFF2-40B4-BE49-F238E27FC236}">
                <a16:creationId xmlns:a16="http://schemas.microsoft.com/office/drawing/2014/main" id="{E449E8B1-5316-49CE-96BE-5333B091435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272253" y="6371443"/>
            <a:ext cx="2371349" cy="280417"/>
          </a:xfrm>
          <a:prstGeom prst="rect">
            <a:avLst/>
          </a:prstGeom>
        </p:spPr>
      </p:pic>
    </p:spTree>
    <p:extLst>
      <p:ext uri="{BB962C8B-B14F-4D97-AF65-F5344CB8AC3E}">
        <p14:creationId xmlns:p14="http://schemas.microsoft.com/office/powerpoint/2010/main" val="347284400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9" r:id="rId3"/>
    <p:sldLayoutId id="2147483742" r:id="rId4"/>
    <p:sldLayoutId id="2147483743" r:id="rId5"/>
    <p:sldLayoutId id="2147483744" r:id="rId6"/>
    <p:sldLayoutId id="2147483754" r:id="rId7"/>
    <p:sldLayoutId id="2147483751" r:id="rId8"/>
    <p:sldLayoutId id="2147483748" r:id="rId9"/>
    <p:sldLayoutId id="2147483752" r:id="rId10"/>
  </p:sldLayoutIdLst>
  <p:transition spd="slow">
    <p:push dir="u"/>
  </p:transition>
  <p:hf sldNum="0" hdr="0" ftr="0" dt="0"/>
  <p:txStyles>
    <p:titleStyle>
      <a:lvl1pPr algn="l" defTabSz="914400" rtl="0" eaLnBrk="1" latinLnBrk="0" hangingPunct="1">
        <a:spcBef>
          <a:spcPct val="0"/>
        </a:spcBef>
        <a:buNone/>
        <a:defRPr sz="3200" b="1" i="1" kern="1200">
          <a:solidFill>
            <a:schemeClr val="accent1"/>
          </a:solidFill>
          <a:latin typeface="+mj-lt"/>
          <a:ea typeface="+mj-ea"/>
          <a:cs typeface="Arial" pitchFamily="34" charset="0"/>
        </a:defRPr>
      </a:lvl1pPr>
    </p:titleStyle>
    <p:bodyStyle>
      <a:lvl1pPr marL="342900" indent="-342900" algn="l" defTabSz="914400" rtl="0" eaLnBrk="1" latinLnBrk="0" hangingPunct="1">
        <a:spcBef>
          <a:spcPct val="20000"/>
        </a:spcBef>
        <a:buClr>
          <a:srgbClr val="FF9900"/>
        </a:buClr>
        <a:buFont typeface="Arial" pitchFamily="34" charset="0"/>
        <a:buChar char="•"/>
        <a:defRPr sz="2800" kern="1200">
          <a:solidFill>
            <a:schemeClr val="tx1"/>
          </a:solidFill>
          <a:latin typeface="+mn-lt"/>
          <a:ea typeface="+mn-ea"/>
          <a:cs typeface="Arial" pitchFamily="34" charset="0"/>
        </a:defRPr>
      </a:lvl1pPr>
      <a:lvl2pPr marL="742950" indent="-285750" algn="l" defTabSz="914400" rtl="0" eaLnBrk="1" latinLnBrk="0" hangingPunct="1">
        <a:spcBef>
          <a:spcPct val="20000"/>
        </a:spcBef>
        <a:buClr>
          <a:srgbClr val="FF9900"/>
        </a:buClr>
        <a:buSzPct val="90000"/>
        <a:buFont typeface="Verdana" panose="020B0604030504040204" pitchFamily="34" charset="0"/>
        <a:buChar char="−"/>
        <a:defRPr sz="2400" kern="1200">
          <a:solidFill>
            <a:schemeClr val="tx1"/>
          </a:solidFill>
          <a:latin typeface="+mn-lt"/>
          <a:ea typeface="+mn-ea"/>
          <a:cs typeface="Arial" pitchFamily="34" charset="0"/>
        </a:defRPr>
      </a:lvl2pPr>
      <a:lvl3pPr marL="1143000" indent="-228600" algn="l" defTabSz="914400" rtl="0" eaLnBrk="1" latinLnBrk="0" hangingPunct="1">
        <a:spcBef>
          <a:spcPct val="20000"/>
        </a:spcBef>
        <a:buClr>
          <a:srgbClr val="FF9900"/>
        </a:buClr>
        <a:buFont typeface="Arial" pitchFamily="34" charset="0"/>
        <a:buChar char="•"/>
        <a:defRPr sz="2000" kern="1200">
          <a:solidFill>
            <a:schemeClr val="tx1"/>
          </a:solidFill>
          <a:latin typeface="+mn-lt"/>
          <a:ea typeface="+mn-ea"/>
          <a:cs typeface="Arial" pitchFamily="34" charset="0"/>
        </a:defRPr>
      </a:lvl3pPr>
      <a:lvl4pPr marL="1600200" indent="-228600" algn="l" defTabSz="914400" rtl="0" eaLnBrk="1" latinLnBrk="0" hangingPunct="1">
        <a:spcBef>
          <a:spcPct val="20000"/>
        </a:spcBef>
        <a:buClr>
          <a:srgbClr val="FF9900"/>
        </a:buClr>
        <a:buSzPct val="90000"/>
        <a:buFont typeface="Verdana" panose="020B0604030504040204" pitchFamily="34" charset="0"/>
        <a:buChar char="−"/>
        <a:defRPr sz="1800" kern="1200">
          <a:solidFill>
            <a:schemeClr val="tx1"/>
          </a:solidFill>
          <a:latin typeface="+mn-lt"/>
          <a:ea typeface="+mn-ea"/>
          <a:cs typeface="Arial" pitchFamily="34" charset="0"/>
        </a:defRPr>
      </a:lvl4pPr>
      <a:lvl5pPr marL="2057400" indent="-228600" algn="l" defTabSz="914400" rtl="0" eaLnBrk="1" latinLnBrk="0" hangingPunct="1">
        <a:spcBef>
          <a:spcPct val="20000"/>
        </a:spcBef>
        <a:buClr>
          <a:srgbClr val="FF9900"/>
        </a:buClr>
        <a:buFont typeface="Arial" pitchFamily="34" charset="0"/>
        <a:buChar char="•"/>
        <a:defRPr sz="16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C8DD58-AF49-4811-BF30-FDAB0F131A22}"/>
              </a:ext>
            </a:extLst>
          </p:cNvPr>
          <p:cNvSpPr>
            <a:spLocks noGrp="1"/>
          </p:cNvSpPr>
          <p:nvPr>
            <p:ph type="title"/>
          </p:nvPr>
        </p:nvSpPr>
        <p:spPr/>
        <p:txBody>
          <a:bodyPr/>
          <a:lstStyle/>
          <a:p>
            <a:r>
              <a:rPr lang="sv-SE" dirty="0"/>
              <a:t>CTEK CS FREE</a:t>
            </a:r>
          </a:p>
        </p:txBody>
      </p:sp>
      <p:sp>
        <p:nvSpPr>
          <p:cNvPr id="2" name="Subtitle 1">
            <a:extLst>
              <a:ext uri="{FF2B5EF4-FFF2-40B4-BE49-F238E27FC236}">
                <a16:creationId xmlns:a16="http://schemas.microsoft.com/office/drawing/2014/main" id="{BFDECD0F-00B8-472B-9984-2DC09D6B52D0}"/>
              </a:ext>
            </a:extLst>
          </p:cNvPr>
          <p:cNvSpPr>
            <a:spLocks noGrp="1"/>
          </p:cNvSpPr>
          <p:nvPr>
            <p:ph type="subTitle" idx="1"/>
          </p:nvPr>
        </p:nvSpPr>
        <p:spPr/>
        <p:txBody>
          <a:bodyPr/>
          <a:lstStyle/>
          <a:p>
            <a:r>
              <a:rPr lang="pl-PL" dirty="0"/>
              <a:t>PODSTAWOWE INFORMACJE</a:t>
            </a:r>
            <a:endParaRPr lang="sv-SE" dirty="0"/>
          </a:p>
        </p:txBody>
      </p:sp>
    </p:spTree>
    <p:extLst>
      <p:ext uri="{BB962C8B-B14F-4D97-AF65-F5344CB8AC3E}">
        <p14:creationId xmlns:p14="http://schemas.microsoft.com/office/powerpoint/2010/main" val="306383229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BDA58E-555A-49D8-96A8-BD8CC8D9D0F9}"/>
              </a:ext>
            </a:extLst>
          </p:cNvPr>
          <p:cNvSpPr>
            <a:spLocks noGrp="1"/>
          </p:cNvSpPr>
          <p:nvPr>
            <p:ph idx="1"/>
          </p:nvPr>
        </p:nvSpPr>
        <p:spPr>
          <a:xfrm>
            <a:off x="390526" y="1314745"/>
            <a:ext cx="5278754" cy="4600168"/>
          </a:xfrm>
        </p:spPr>
        <p:txBody>
          <a:bodyPr lIns="91440" tIns="45720" rIns="91440" bIns="45720" anchor="t">
            <a:noAutofit/>
          </a:bodyPr>
          <a:lstStyle/>
          <a:p>
            <a:r>
              <a:rPr lang="pl-PL" sz="1600" dirty="0">
                <a:cs typeface="Arial"/>
              </a:rPr>
              <a:t>Przenośne urządzenie które możesz zabrać wszędzie bez konieczności podłączania go do gniazdka elektrycznego</a:t>
            </a:r>
          </a:p>
          <a:p>
            <a:r>
              <a:rPr lang="pl-PL" sz="1600" dirty="0" err="1">
                <a:ea typeface="+mn-lt"/>
                <a:cs typeface="+mn-lt"/>
              </a:rPr>
              <a:t>Adaptive</a:t>
            </a:r>
            <a:r>
              <a:rPr lang="pl-PL" sz="1600" dirty="0">
                <a:ea typeface="+mn-lt"/>
                <a:cs typeface="+mn-lt"/>
              </a:rPr>
              <a:t> </a:t>
            </a:r>
            <a:r>
              <a:rPr lang="pl-PL" sz="1600" dirty="0" err="1">
                <a:ea typeface="+mn-lt"/>
                <a:cs typeface="+mn-lt"/>
              </a:rPr>
              <a:t>Boost</a:t>
            </a:r>
            <a:r>
              <a:rPr lang="pl-PL" sz="1600" dirty="0">
                <a:ea typeface="+mn-lt"/>
                <a:cs typeface="+mn-lt"/>
              </a:rPr>
              <a:t> - bezpieczne doładowanie pustego akumulatora w ciągu 15 minut</a:t>
            </a:r>
          </a:p>
          <a:p>
            <a:r>
              <a:rPr lang="pl-PL" sz="1600" dirty="0">
                <a:ea typeface="+mn-lt"/>
                <a:cs typeface="+mn-lt"/>
              </a:rPr>
              <a:t>Łatwe i bezpieczne w użyciu. Całkowicie automatyczne</a:t>
            </a:r>
            <a:endParaRPr lang="en-GB" sz="1600" dirty="0">
              <a:ea typeface="+mn-lt"/>
              <a:cs typeface="+mn-lt"/>
            </a:endParaRPr>
          </a:p>
          <a:p>
            <a:pPr>
              <a:buFont typeface="Arial"/>
              <a:buChar char="•"/>
            </a:pPr>
            <a:r>
              <a:rPr lang="pl-PL" sz="1600" dirty="0">
                <a:ea typeface="+mn-lt"/>
                <a:cs typeface="+mn-lt"/>
              </a:rPr>
              <a:t>W pełni naładowana bateria wewnętrzna utrzymuje swoją moc przez rok </a:t>
            </a:r>
          </a:p>
          <a:p>
            <a:pPr>
              <a:buFont typeface="Arial"/>
              <a:buChar char="•"/>
            </a:pPr>
            <a:r>
              <a:rPr lang="pl-PL" sz="1600" dirty="0">
                <a:ea typeface="+mn-lt"/>
                <a:cs typeface="+mn-lt"/>
              </a:rPr>
              <a:t>Może być ładowane i zasilane energią słoneczną lub 12V w przypadku długiego ładowania konserwacyjnego</a:t>
            </a:r>
          </a:p>
          <a:p>
            <a:pPr>
              <a:buFont typeface="Arial"/>
              <a:buChar char="•"/>
            </a:pPr>
            <a:r>
              <a:rPr lang="pl-PL" sz="1600" dirty="0">
                <a:ea typeface="+mn-lt"/>
                <a:cs typeface="+mn-lt"/>
              </a:rPr>
              <a:t>Obsługuje wszystkie typy akumulatorów kwasowo-ołowiowych i litowych 12V</a:t>
            </a:r>
            <a:endParaRPr lang="en-GB" sz="1600" dirty="0">
              <a:ea typeface="+mn-lt"/>
              <a:cs typeface="+mn-lt"/>
            </a:endParaRPr>
          </a:p>
          <a:p>
            <a:pPr>
              <a:buFont typeface="Arial"/>
              <a:buChar char="•"/>
            </a:pPr>
            <a:r>
              <a:rPr lang="pl-PL" sz="1600" dirty="0">
                <a:ea typeface="+mn-lt"/>
                <a:cs typeface="+mn-lt"/>
              </a:rPr>
              <a:t>Wskazuje czas pozostały do pełnego naładowania</a:t>
            </a:r>
            <a:endParaRPr lang="en-GB" sz="1600" dirty="0"/>
          </a:p>
          <a:p>
            <a:pPr lvl="0"/>
            <a:r>
              <a:rPr lang="pl-PL" sz="1600" dirty="0">
                <a:cs typeface="Arial"/>
              </a:rPr>
              <a:t>Porty </a:t>
            </a:r>
            <a:r>
              <a:rPr lang="en-GB" sz="1600" dirty="0">
                <a:cs typeface="Arial"/>
              </a:rPr>
              <a:t>USB-C</a:t>
            </a:r>
            <a:r>
              <a:rPr lang="pl-PL" sz="1600" dirty="0">
                <a:cs typeface="Arial"/>
              </a:rPr>
              <a:t> i</a:t>
            </a:r>
            <a:r>
              <a:rPr lang="en-GB" sz="1600" dirty="0">
                <a:cs typeface="Arial"/>
              </a:rPr>
              <a:t> USB-A</a:t>
            </a:r>
            <a:r>
              <a:rPr lang="pl-PL" sz="1600" dirty="0">
                <a:cs typeface="Arial"/>
              </a:rPr>
              <a:t> do ładowania laptopów, smartfonów, tabletów i innych urządzeń</a:t>
            </a:r>
            <a:endParaRPr lang="en-GB" sz="1600" dirty="0">
              <a:ea typeface="Verdana"/>
              <a:cs typeface="Arial"/>
            </a:endParaRPr>
          </a:p>
        </p:txBody>
      </p:sp>
      <p:sp>
        <p:nvSpPr>
          <p:cNvPr id="3" name="Title 2">
            <a:extLst>
              <a:ext uri="{FF2B5EF4-FFF2-40B4-BE49-F238E27FC236}">
                <a16:creationId xmlns:a16="http://schemas.microsoft.com/office/drawing/2014/main" id="{0D4052C9-1DAB-467B-8126-AEEAF4064A39}"/>
              </a:ext>
            </a:extLst>
          </p:cNvPr>
          <p:cNvSpPr>
            <a:spLocks noGrp="1"/>
          </p:cNvSpPr>
          <p:nvPr>
            <p:ph type="title"/>
          </p:nvPr>
        </p:nvSpPr>
        <p:spPr/>
        <p:txBody>
          <a:bodyPr>
            <a:normAutofit/>
          </a:bodyPr>
          <a:lstStyle/>
          <a:p>
            <a:r>
              <a:rPr lang="pl-PL" sz="1800" dirty="0"/>
              <a:t>KLUCZOWE FUNKCJE</a:t>
            </a:r>
            <a:endParaRPr lang="en-GB" sz="1800" dirty="0"/>
          </a:p>
        </p:txBody>
      </p:sp>
    </p:spTree>
    <p:extLst>
      <p:ext uri="{BB962C8B-B14F-4D97-AF65-F5344CB8AC3E}">
        <p14:creationId xmlns:p14="http://schemas.microsoft.com/office/powerpoint/2010/main" val="146703276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BDA58E-555A-49D8-96A8-BD8CC8D9D0F9}"/>
              </a:ext>
            </a:extLst>
          </p:cNvPr>
          <p:cNvSpPr>
            <a:spLocks noGrp="1"/>
          </p:cNvSpPr>
          <p:nvPr>
            <p:ph idx="1"/>
          </p:nvPr>
        </p:nvSpPr>
        <p:spPr/>
        <p:txBody>
          <a:bodyPr lIns="91440" tIns="45720" rIns="91440" bIns="45720" anchor="t">
            <a:normAutofit/>
          </a:bodyPr>
          <a:lstStyle/>
          <a:p>
            <a:pPr marL="0" indent="0">
              <a:buNone/>
            </a:pPr>
            <a:r>
              <a:rPr lang="pl-PL" sz="1600" b="1" i="1" dirty="0">
                <a:cs typeface="Arial"/>
              </a:rPr>
              <a:t>W PUDEŁKU</a:t>
            </a:r>
            <a:endParaRPr lang="en-GB" sz="1600" dirty="0">
              <a:cs typeface="Arial"/>
            </a:endParaRPr>
          </a:p>
          <a:p>
            <a:pPr lvl="0"/>
            <a:r>
              <a:rPr lang="pl-PL" sz="1600" dirty="0">
                <a:cs typeface="Arial"/>
              </a:rPr>
              <a:t>Ładowarka sieciowa</a:t>
            </a:r>
            <a:endParaRPr lang="en-GB" sz="1600" dirty="0">
              <a:ea typeface="Verdana"/>
              <a:cs typeface="Arial"/>
            </a:endParaRPr>
          </a:p>
          <a:p>
            <a:r>
              <a:rPr lang="pl-PL" sz="1600" dirty="0">
                <a:cs typeface="Arial"/>
              </a:rPr>
              <a:t>Adaptery sieciowe </a:t>
            </a:r>
            <a:r>
              <a:rPr lang="en-GB" sz="1600" dirty="0">
                <a:cs typeface="Arial"/>
              </a:rPr>
              <a:t>EU, UK </a:t>
            </a:r>
            <a:r>
              <a:rPr lang="pl-PL" sz="1600" dirty="0">
                <a:cs typeface="Arial"/>
              </a:rPr>
              <a:t>i</a:t>
            </a:r>
            <a:r>
              <a:rPr lang="en-GB" sz="1600" dirty="0">
                <a:cs typeface="Arial"/>
              </a:rPr>
              <a:t> US</a:t>
            </a:r>
            <a:endParaRPr lang="en-GB" sz="1600" dirty="0">
              <a:ea typeface="Verdana"/>
            </a:endParaRPr>
          </a:p>
          <a:p>
            <a:pPr lvl="0"/>
            <a:r>
              <a:rPr lang="pl-PL" sz="1600" dirty="0">
                <a:cs typeface="Arial"/>
              </a:rPr>
              <a:t>Kabel </a:t>
            </a:r>
            <a:r>
              <a:rPr lang="en-GB" sz="1600" dirty="0">
                <a:cs typeface="Arial"/>
              </a:rPr>
              <a:t>USB-C</a:t>
            </a:r>
            <a:r>
              <a:rPr lang="pl-PL" sz="1600" dirty="0">
                <a:cs typeface="Arial"/>
              </a:rPr>
              <a:t> do</a:t>
            </a:r>
            <a:r>
              <a:rPr lang="en-GB" sz="1600" dirty="0">
                <a:cs typeface="Arial"/>
              </a:rPr>
              <a:t> USB-C </a:t>
            </a:r>
            <a:r>
              <a:rPr lang="pl-PL" sz="1600" dirty="0">
                <a:cs typeface="Arial"/>
              </a:rPr>
              <a:t>długości 1m</a:t>
            </a:r>
            <a:endParaRPr lang="en-GB" sz="1600" dirty="0">
              <a:ea typeface="Verdana"/>
              <a:cs typeface="Arial"/>
            </a:endParaRPr>
          </a:p>
          <a:p>
            <a:pPr lvl="0"/>
            <a:r>
              <a:rPr lang="pl-PL" sz="1600" dirty="0">
                <a:cs typeface="Arial"/>
              </a:rPr>
              <a:t>Odłączany kabel zaciskowy DC o długości 2m</a:t>
            </a:r>
            <a:endParaRPr lang="en-GB" sz="1600" dirty="0">
              <a:ea typeface="Verdana"/>
              <a:cs typeface="Arial"/>
            </a:endParaRPr>
          </a:p>
          <a:p>
            <a:pPr lvl="0"/>
            <a:r>
              <a:rPr lang="pl-PL" sz="1600" dirty="0">
                <a:cs typeface="Arial"/>
              </a:rPr>
              <a:t>Instrukcja obsługi.</a:t>
            </a:r>
            <a:endParaRPr lang="en-GB" sz="1600" dirty="0">
              <a:ea typeface="Verdana"/>
              <a:cs typeface="Arial"/>
            </a:endParaRPr>
          </a:p>
          <a:p>
            <a:pPr marL="0" indent="0">
              <a:buNone/>
            </a:pPr>
            <a:endParaRPr lang="en-GB" dirty="0"/>
          </a:p>
        </p:txBody>
      </p:sp>
      <p:sp>
        <p:nvSpPr>
          <p:cNvPr id="3" name="Title 2">
            <a:extLst>
              <a:ext uri="{FF2B5EF4-FFF2-40B4-BE49-F238E27FC236}">
                <a16:creationId xmlns:a16="http://schemas.microsoft.com/office/drawing/2014/main" id="{0D4052C9-1DAB-467B-8126-AEEAF4064A39}"/>
              </a:ext>
            </a:extLst>
          </p:cNvPr>
          <p:cNvSpPr>
            <a:spLocks noGrp="1"/>
          </p:cNvSpPr>
          <p:nvPr>
            <p:ph type="title"/>
          </p:nvPr>
        </p:nvSpPr>
        <p:spPr/>
        <p:txBody>
          <a:bodyPr lIns="91440" tIns="45720" rIns="91440" bIns="45720" anchor="t">
            <a:noAutofit/>
          </a:bodyPr>
          <a:lstStyle/>
          <a:p>
            <a:r>
              <a:rPr lang="en-GB" sz="1800" dirty="0">
                <a:cs typeface="Arial"/>
              </a:rPr>
              <a:t>CS FREE </a:t>
            </a:r>
            <a:r>
              <a:rPr lang="pl-PL" dirty="0">
                <a:cs typeface="Arial"/>
              </a:rPr>
              <a:t>ZAWARTOŚĆ ZESTAWU</a:t>
            </a:r>
            <a:endParaRPr lang="en-GB" sz="1800" dirty="0"/>
          </a:p>
        </p:txBody>
      </p:sp>
    </p:spTree>
    <p:extLst>
      <p:ext uri="{BB962C8B-B14F-4D97-AF65-F5344CB8AC3E}">
        <p14:creationId xmlns:p14="http://schemas.microsoft.com/office/powerpoint/2010/main" val="14590756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BDA58E-555A-49D8-96A8-BD8CC8D9D0F9}"/>
              </a:ext>
            </a:extLst>
          </p:cNvPr>
          <p:cNvSpPr>
            <a:spLocks noGrp="1"/>
          </p:cNvSpPr>
          <p:nvPr>
            <p:ph idx="1"/>
          </p:nvPr>
        </p:nvSpPr>
        <p:spPr/>
        <p:txBody>
          <a:bodyPr lIns="91440" tIns="45720" rIns="91440" bIns="45720" anchor="t">
            <a:normAutofit/>
          </a:bodyPr>
          <a:lstStyle/>
          <a:p>
            <a:pPr marL="0" indent="0">
              <a:buNone/>
            </a:pPr>
            <a:r>
              <a:rPr lang="pl-PL" sz="1600" b="1" i="1" dirty="0">
                <a:cs typeface="Arial"/>
              </a:rPr>
              <a:t>OPCJONALNE</a:t>
            </a:r>
            <a:endParaRPr lang="en-GB" sz="1600" dirty="0">
              <a:cs typeface="Arial"/>
            </a:endParaRPr>
          </a:p>
          <a:p>
            <a:r>
              <a:rPr lang="pl-PL" sz="1600" dirty="0">
                <a:ea typeface="+mn-lt"/>
                <a:cs typeface="+mn-lt"/>
              </a:rPr>
              <a:t>Kabel </a:t>
            </a:r>
            <a:r>
              <a:rPr lang="en-GB" sz="1600" dirty="0">
                <a:ea typeface="+mn-lt"/>
                <a:cs typeface="+mn-lt"/>
              </a:rPr>
              <a:t>USB-C</a:t>
            </a:r>
            <a:r>
              <a:rPr lang="pl-PL" sz="1600" dirty="0">
                <a:ea typeface="+mn-lt"/>
                <a:cs typeface="+mn-lt"/>
              </a:rPr>
              <a:t> z wtyczką do gniazda zapalniczki 12V</a:t>
            </a:r>
          </a:p>
          <a:p>
            <a:r>
              <a:rPr lang="pl-PL" sz="1600" dirty="0">
                <a:cs typeface="Arial"/>
              </a:rPr>
              <a:t>Kabel z zaciskami z wtyczką </a:t>
            </a:r>
            <a:r>
              <a:rPr lang="en-GB" sz="1600" dirty="0">
                <a:cs typeface="Arial"/>
              </a:rPr>
              <a:t>USB-C</a:t>
            </a:r>
          </a:p>
          <a:p>
            <a:r>
              <a:rPr lang="pl-PL" sz="1600" dirty="0">
                <a:cs typeface="Arial"/>
              </a:rPr>
              <a:t>Zestaw ładowania z panelem solarnym</a:t>
            </a:r>
            <a:endParaRPr lang="en-GB" sz="1600" dirty="0">
              <a:cs typeface="Arial"/>
            </a:endParaRPr>
          </a:p>
          <a:p>
            <a:r>
              <a:rPr lang="pl-PL" sz="1600" dirty="0">
                <a:cs typeface="Arial"/>
              </a:rPr>
              <a:t>Uchwyt ścienny z funkcją blokady wsunięcia </a:t>
            </a:r>
          </a:p>
          <a:p>
            <a:r>
              <a:rPr lang="pl-PL" sz="1600" dirty="0">
                <a:cs typeface="Arial"/>
              </a:rPr>
              <a:t>Torba do przechowywania urządzenia.</a:t>
            </a:r>
            <a:endParaRPr lang="en-GB" sz="1600" dirty="0">
              <a:ea typeface="Verdana"/>
              <a:cs typeface="Arial"/>
            </a:endParaRPr>
          </a:p>
        </p:txBody>
      </p:sp>
      <p:sp>
        <p:nvSpPr>
          <p:cNvPr id="3" name="Title 2">
            <a:extLst>
              <a:ext uri="{FF2B5EF4-FFF2-40B4-BE49-F238E27FC236}">
                <a16:creationId xmlns:a16="http://schemas.microsoft.com/office/drawing/2014/main" id="{0D4052C9-1DAB-467B-8126-AEEAF4064A39}"/>
              </a:ext>
            </a:extLst>
          </p:cNvPr>
          <p:cNvSpPr>
            <a:spLocks noGrp="1"/>
          </p:cNvSpPr>
          <p:nvPr>
            <p:ph type="title"/>
          </p:nvPr>
        </p:nvSpPr>
        <p:spPr/>
        <p:txBody>
          <a:bodyPr>
            <a:noAutofit/>
          </a:bodyPr>
          <a:lstStyle/>
          <a:p>
            <a:r>
              <a:rPr lang="en-GB" sz="1800" dirty="0"/>
              <a:t>CS FREE </a:t>
            </a:r>
            <a:r>
              <a:rPr lang="pl-PL" sz="1800" dirty="0"/>
              <a:t>AKCESORIA</a:t>
            </a:r>
            <a:endParaRPr lang="en-GB" sz="1800" dirty="0"/>
          </a:p>
        </p:txBody>
      </p:sp>
      <p:pic>
        <p:nvPicPr>
          <p:cNvPr id="5" name="Picture 4" descr="A picture containing graphical user interface&#10;&#10;Description automatically generated">
            <a:extLst>
              <a:ext uri="{FF2B5EF4-FFF2-40B4-BE49-F238E27FC236}">
                <a16:creationId xmlns:a16="http://schemas.microsoft.com/office/drawing/2014/main" id="{45BDBBFB-960F-4E36-B856-C885E9C73A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2657" y="3041771"/>
            <a:ext cx="2276631" cy="1354321"/>
          </a:xfrm>
          <a:prstGeom prst="rect">
            <a:avLst/>
          </a:prstGeom>
        </p:spPr>
      </p:pic>
    </p:spTree>
    <p:extLst>
      <p:ext uri="{BB962C8B-B14F-4D97-AF65-F5344CB8AC3E}">
        <p14:creationId xmlns:p14="http://schemas.microsoft.com/office/powerpoint/2010/main" val="144084213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8AA06F-B04A-4411-B9F8-DDF7AD87BA42}"/>
              </a:ext>
            </a:extLst>
          </p:cNvPr>
          <p:cNvSpPr>
            <a:spLocks noGrp="1"/>
          </p:cNvSpPr>
          <p:nvPr>
            <p:ph type="title"/>
          </p:nvPr>
        </p:nvSpPr>
        <p:spPr/>
        <p:txBody>
          <a:bodyPr lIns="91440" tIns="45720" rIns="91440" bIns="45720" anchor="t">
            <a:noAutofit/>
          </a:bodyPr>
          <a:lstStyle/>
          <a:p>
            <a:r>
              <a:rPr lang="en-GB" dirty="0">
                <a:ea typeface="+mj-lt"/>
                <a:cs typeface="+mj-lt"/>
              </a:rPr>
              <a:t>CS FREE </a:t>
            </a:r>
            <a:r>
              <a:rPr lang="pl-PL" dirty="0">
                <a:ea typeface="+mj-lt"/>
                <a:cs typeface="+mj-lt"/>
              </a:rPr>
              <a:t>ZESTAW Z PANELEM SOLARNYM</a:t>
            </a:r>
            <a:endParaRPr lang="en-US" dirty="0"/>
          </a:p>
        </p:txBody>
      </p:sp>
      <p:sp>
        <p:nvSpPr>
          <p:cNvPr id="13" name="Content Placeholder 12">
            <a:extLst>
              <a:ext uri="{FF2B5EF4-FFF2-40B4-BE49-F238E27FC236}">
                <a16:creationId xmlns:a16="http://schemas.microsoft.com/office/drawing/2014/main" id="{DCDE6847-6EBD-4A87-BEF5-7331294F9799}"/>
              </a:ext>
            </a:extLst>
          </p:cNvPr>
          <p:cNvSpPr>
            <a:spLocks noGrp="1"/>
          </p:cNvSpPr>
          <p:nvPr>
            <p:ph idx="1"/>
          </p:nvPr>
        </p:nvSpPr>
        <p:spPr>
          <a:xfrm>
            <a:off x="390526" y="1556791"/>
            <a:ext cx="5705474" cy="5171555"/>
          </a:xfrm>
        </p:spPr>
        <p:txBody>
          <a:bodyPr lIns="91440" tIns="45720" rIns="91440" bIns="45720" anchor="t">
            <a:noAutofit/>
          </a:bodyPr>
          <a:lstStyle/>
          <a:p>
            <a:r>
              <a:rPr lang="pl-PL" sz="1600" dirty="0">
                <a:cs typeface="Arial"/>
              </a:rPr>
              <a:t>Wykorzystuje wodoodporny port MC4, dzięki czemu można zanurzyć panel w wodzie na maksymalnie 30 minut bez szkodliwego wpływu na produkt. </a:t>
            </a:r>
          </a:p>
          <a:p>
            <a:r>
              <a:rPr lang="pl-PL" sz="1600" dirty="0">
                <a:cs typeface="Arial"/>
              </a:rPr>
              <a:t>Klasa odporności </a:t>
            </a:r>
            <a:r>
              <a:rPr lang="en-US" sz="1600" dirty="0">
                <a:cs typeface="Arial"/>
              </a:rPr>
              <a:t>IP67.</a:t>
            </a:r>
            <a:endParaRPr lang="en-US" sz="1600" dirty="0">
              <a:ea typeface="Verdana"/>
              <a:cs typeface="Arial"/>
            </a:endParaRPr>
          </a:p>
          <a:p>
            <a:r>
              <a:rPr lang="en-US" sz="1600" dirty="0">
                <a:cs typeface="Arial"/>
              </a:rPr>
              <a:t>Safety Box</a:t>
            </a:r>
            <a:r>
              <a:rPr lang="pl-PL" sz="1600" dirty="0">
                <a:cs typeface="Arial"/>
              </a:rPr>
              <a:t> ograniczający napięcie i prąd generowany przez panel solarny aby zapobiec nadmiernemu napięciu i szkodzeniu urządzeń</a:t>
            </a:r>
            <a:r>
              <a:rPr lang="en-US" sz="1600" dirty="0">
                <a:cs typeface="Arial"/>
              </a:rPr>
              <a:t>.</a:t>
            </a:r>
            <a:endParaRPr lang="en-US" sz="1600" dirty="0">
              <a:ea typeface="Verdana"/>
              <a:cs typeface="Arial"/>
            </a:endParaRPr>
          </a:p>
          <a:p>
            <a:r>
              <a:rPr lang="pl-PL" sz="1600" dirty="0">
                <a:cs typeface="Arial"/>
              </a:rPr>
              <a:t>Etui pełni również funkcję podpórki</a:t>
            </a:r>
            <a:r>
              <a:rPr lang="en-US" sz="1600" dirty="0">
                <a:cs typeface="Arial"/>
              </a:rPr>
              <a:t>.</a:t>
            </a:r>
            <a:r>
              <a:rPr lang="pl-PL" sz="1600" dirty="0">
                <a:cs typeface="Arial"/>
              </a:rPr>
              <a:t> Służy do regulacji kąta padania słońca w zakresie 0-180 stopni.</a:t>
            </a:r>
            <a:endParaRPr lang="en-US" sz="1600" dirty="0">
              <a:ea typeface="Verdana"/>
              <a:cs typeface="Arial"/>
            </a:endParaRPr>
          </a:p>
          <a:p>
            <a:pPr lvl="1"/>
            <a:r>
              <a:rPr lang="pl-PL" sz="1600" dirty="0">
                <a:cs typeface="Arial"/>
              </a:rPr>
              <a:t>Miejsca na haczyki</a:t>
            </a:r>
            <a:r>
              <a:rPr lang="en-US" sz="1600" dirty="0">
                <a:cs typeface="Arial"/>
              </a:rPr>
              <a:t>– </a:t>
            </a:r>
            <a:r>
              <a:rPr lang="pl-PL" sz="1600" dirty="0">
                <a:cs typeface="Arial"/>
              </a:rPr>
              <a:t>pozwalają zawiesić panel na każdej z czterech stron.</a:t>
            </a:r>
            <a:endParaRPr lang="en-US" sz="1600" dirty="0">
              <a:ea typeface="Verdana"/>
              <a:cs typeface="Arial"/>
            </a:endParaRPr>
          </a:p>
          <a:p>
            <a:pPr lvl="1"/>
            <a:r>
              <a:rPr lang="pl-PL" sz="1600" dirty="0">
                <a:cs typeface="Arial"/>
              </a:rPr>
              <a:t>Pasek antypoślizgowy – zapobiega przesuwaniu się urządzenia.</a:t>
            </a:r>
            <a:endParaRPr lang="en-US" sz="1600" dirty="0">
              <a:ea typeface="Verdana"/>
              <a:cs typeface="Arial"/>
            </a:endParaRPr>
          </a:p>
        </p:txBody>
      </p:sp>
      <p:pic>
        <p:nvPicPr>
          <p:cNvPr id="14" name="Content Placeholder 10">
            <a:extLst>
              <a:ext uri="{FF2B5EF4-FFF2-40B4-BE49-F238E27FC236}">
                <a16:creationId xmlns:a16="http://schemas.microsoft.com/office/drawing/2014/main" id="{1F8E610F-0CC1-4C5E-AD38-AB53DEAF29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70563" y="1709787"/>
            <a:ext cx="6121437" cy="3743324"/>
          </a:xfrm>
          <a:prstGeom prst="rect">
            <a:avLst/>
          </a:prstGeom>
        </p:spPr>
      </p:pic>
    </p:spTree>
    <p:extLst>
      <p:ext uri="{BB962C8B-B14F-4D97-AF65-F5344CB8AC3E}">
        <p14:creationId xmlns:p14="http://schemas.microsoft.com/office/powerpoint/2010/main" val="88185918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46D8A3-B5B7-4474-9662-5498DDEDA7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2470" y="1014"/>
            <a:ext cx="11089530" cy="6126980"/>
          </a:xfrm>
          <a:prstGeom prst="rect">
            <a:avLst/>
          </a:prstGeom>
        </p:spPr>
      </p:pic>
      <p:sp>
        <p:nvSpPr>
          <p:cNvPr id="3" name="Title 2">
            <a:extLst>
              <a:ext uri="{FF2B5EF4-FFF2-40B4-BE49-F238E27FC236}">
                <a16:creationId xmlns:a16="http://schemas.microsoft.com/office/drawing/2014/main" id="{5593406E-5BE3-4C67-8FCA-60232BD0430C}"/>
              </a:ext>
            </a:extLst>
          </p:cNvPr>
          <p:cNvSpPr>
            <a:spLocks noGrp="1"/>
          </p:cNvSpPr>
          <p:nvPr>
            <p:ph type="title"/>
          </p:nvPr>
        </p:nvSpPr>
        <p:spPr/>
        <p:txBody>
          <a:bodyPr/>
          <a:lstStyle/>
          <a:p>
            <a:r>
              <a:rPr lang="pl-PL" dirty="0"/>
              <a:t>ZINTEGROWANY PROCES LAMINOWANIA</a:t>
            </a:r>
            <a:endParaRPr lang="sv-SE" dirty="0"/>
          </a:p>
        </p:txBody>
      </p:sp>
    </p:spTree>
    <p:extLst>
      <p:ext uri="{BB962C8B-B14F-4D97-AF65-F5344CB8AC3E}">
        <p14:creationId xmlns:p14="http://schemas.microsoft.com/office/powerpoint/2010/main" val="2782443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7C2DCC45-7283-4FF4-BA75-F8DEA4898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2044" y="1404888"/>
            <a:ext cx="6587912" cy="2538462"/>
          </a:xfrm>
          <a:prstGeom prst="rect">
            <a:avLst/>
          </a:prstGeom>
        </p:spPr>
      </p:pic>
      <p:sp>
        <p:nvSpPr>
          <p:cNvPr id="3" name="Title 2">
            <a:extLst>
              <a:ext uri="{FF2B5EF4-FFF2-40B4-BE49-F238E27FC236}">
                <a16:creationId xmlns:a16="http://schemas.microsoft.com/office/drawing/2014/main" id="{324C2E7A-8BBD-4E7D-9431-761CFDADF969}"/>
              </a:ext>
            </a:extLst>
          </p:cNvPr>
          <p:cNvSpPr>
            <a:spLocks noGrp="1"/>
          </p:cNvSpPr>
          <p:nvPr>
            <p:ph type="title"/>
          </p:nvPr>
        </p:nvSpPr>
        <p:spPr/>
        <p:txBody>
          <a:bodyPr lIns="91440" tIns="45720" rIns="91440" bIns="45720" anchor="t">
            <a:noAutofit/>
          </a:bodyPr>
          <a:lstStyle/>
          <a:p>
            <a:r>
              <a:rPr lang="pl-PL" dirty="0">
                <a:cs typeface="Arial"/>
              </a:rPr>
              <a:t>ŁATWA W UŻYCIU</a:t>
            </a:r>
            <a:br>
              <a:rPr lang="sv-SE" b="1" i="1" u="none" strike="noStrike" baseline="0" dirty="0"/>
            </a:br>
            <a:endParaRPr lang="sv-SE" dirty="0">
              <a:ea typeface="Verdana"/>
            </a:endParaRPr>
          </a:p>
        </p:txBody>
      </p:sp>
      <p:pic>
        <p:nvPicPr>
          <p:cNvPr id="4" name="Picture 3" descr="Icon&#10;&#10;Description automatically generated">
            <a:extLst>
              <a:ext uri="{FF2B5EF4-FFF2-40B4-BE49-F238E27FC236}">
                <a16:creationId xmlns:a16="http://schemas.microsoft.com/office/drawing/2014/main" id="{90A1B925-E941-41A0-8740-603D905541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3671" y="4903825"/>
            <a:ext cx="630200" cy="630200"/>
          </a:xfrm>
          <a:prstGeom prst="rect">
            <a:avLst/>
          </a:prstGeom>
        </p:spPr>
      </p:pic>
      <p:pic>
        <p:nvPicPr>
          <p:cNvPr id="7" name="Picture 6" descr="A close up of a logo&#10;&#10;Description automatically generated">
            <a:extLst>
              <a:ext uri="{FF2B5EF4-FFF2-40B4-BE49-F238E27FC236}">
                <a16:creationId xmlns:a16="http://schemas.microsoft.com/office/drawing/2014/main" id="{A496F897-1270-4199-8F1A-34EEAA7A6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9063" y="4903825"/>
            <a:ext cx="630200" cy="630200"/>
          </a:xfrm>
          <a:prstGeom prst="rect">
            <a:avLst/>
          </a:prstGeom>
        </p:spPr>
      </p:pic>
      <p:pic>
        <p:nvPicPr>
          <p:cNvPr id="9" name="Picture 8" descr="A picture containing bones&#10;&#10;Description automatically generated">
            <a:extLst>
              <a:ext uri="{FF2B5EF4-FFF2-40B4-BE49-F238E27FC236}">
                <a16:creationId xmlns:a16="http://schemas.microsoft.com/office/drawing/2014/main" id="{417BC783-E465-4840-9D1B-8B58B814FB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6018" y="4903825"/>
            <a:ext cx="630200" cy="6302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1162BDBB-31C9-4EB0-8AC0-3A4089043E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2973" y="4903825"/>
            <a:ext cx="630200" cy="630200"/>
          </a:xfrm>
          <a:prstGeom prst="rect">
            <a:avLst/>
          </a:prstGeom>
        </p:spPr>
      </p:pic>
      <p:pic>
        <p:nvPicPr>
          <p:cNvPr id="13" name="Picture 12" descr="A picture containing chart&#10;&#10;Description automatically generated">
            <a:extLst>
              <a:ext uri="{FF2B5EF4-FFF2-40B4-BE49-F238E27FC236}">
                <a16:creationId xmlns:a16="http://schemas.microsoft.com/office/drawing/2014/main" id="{637FA0A3-A609-448C-A6CD-6304BD3221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39718" y="4487483"/>
            <a:ext cx="1213104" cy="1213104"/>
          </a:xfrm>
          <a:prstGeom prst="rect">
            <a:avLst/>
          </a:prstGeom>
        </p:spPr>
      </p:pic>
      <p:pic>
        <p:nvPicPr>
          <p:cNvPr id="15" name="Picture 14" descr="A picture containing application&#10;&#10;Description automatically generated">
            <a:extLst>
              <a:ext uri="{FF2B5EF4-FFF2-40B4-BE49-F238E27FC236}">
                <a16:creationId xmlns:a16="http://schemas.microsoft.com/office/drawing/2014/main" id="{44C896EF-5170-40D9-BAB8-936EC6A9EF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6654" y="4486249"/>
            <a:ext cx="1213104" cy="1213104"/>
          </a:xfrm>
          <a:prstGeom prst="rect">
            <a:avLst/>
          </a:prstGeom>
        </p:spPr>
      </p:pic>
      <p:pic>
        <p:nvPicPr>
          <p:cNvPr id="17" name="Picture 16" descr="A picture containing application&#10;&#10;Description automatically generated">
            <a:extLst>
              <a:ext uri="{FF2B5EF4-FFF2-40B4-BE49-F238E27FC236}">
                <a16:creationId xmlns:a16="http://schemas.microsoft.com/office/drawing/2014/main" id="{C7C12F3C-0E49-4FFB-9B82-65C2ABB687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0526" y="4486249"/>
            <a:ext cx="1213104" cy="1213104"/>
          </a:xfrm>
          <a:prstGeom prst="rect">
            <a:avLst/>
          </a:prstGeom>
        </p:spPr>
      </p:pic>
      <p:pic>
        <p:nvPicPr>
          <p:cNvPr id="19" name="Picture 18" descr="A picture containing application&#10;&#10;Description automatically generated">
            <a:extLst>
              <a:ext uri="{FF2B5EF4-FFF2-40B4-BE49-F238E27FC236}">
                <a16:creationId xmlns:a16="http://schemas.microsoft.com/office/drawing/2014/main" id="{D893A872-F896-463C-AB7A-AC8D6F9520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73590" y="4459828"/>
            <a:ext cx="1213104" cy="1213104"/>
          </a:xfrm>
          <a:prstGeom prst="rect">
            <a:avLst/>
          </a:prstGeom>
        </p:spPr>
      </p:pic>
    </p:spTree>
    <p:extLst>
      <p:ext uri="{BB962C8B-B14F-4D97-AF65-F5344CB8AC3E}">
        <p14:creationId xmlns:p14="http://schemas.microsoft.com/office/powerpoint/2010/main" val="174873584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EBBF58-7D39-4A40-8D23-387985765D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54923" y="1743595"/>
            <a:ext cx="5882154" cy="3370809"/>
          </a:xfrm>
          <a:prstGeom prst="rect">
            <a:avLst/>
          </a:prstGeom>
        </p:spPr>
      </p:pic>
      <p:sp>
        <p:nvSpPr>
          <p:cNvPr id="3" name="Title 2">
            <a:extLst>
              <a:ext uri="{FF2B5EF4-FFF2-40B4-BE49-F238E27FC236}">
                <a16:creationId xmlns:a16="http://schemas.microsoft.com/office/drawing/2014/main" id="{5551B316-06C1-4E5C-A2E2-51ECAB6A7FAC}"/>
              </a:ext>
            </a:extLst>
          </p:cNvPr>
          <p:cNvSpPr>
            <a:spLocks noGrp="1"/>
          </p:cNvSpPr>
          <p:nvPr>
            <p:ph type="title"/>
          </p:nvPr>
        </p:nvSpPr>
        <p:spPr/>
        <p:txBody>
          <a:bodyPr lIns="91440" tIns="45720" rIns="91440" bIns="45720" anchor="t">
            <a:noAutofit/>
          </a:bodyPr>
          <a:lstStyle/>
          <a:p>
            <a:r>
              <a:rPr lang="pl-PL" dirty="0">
                <a:solidFill>
                  <a:srgbClr val="F79520"/>
                </a:solidFill>
                <a:cs typeface="Arial"/>
              </a:rPr>
              <a:t>JAK PODŁĄCZYĆ URZĄDZENIE</a:t>
            </a:r>
            <a:br>
              <a:rPr lang="sv-SE" sz="1800" b="1" i="1" u="none" strike="noStrike" baseline="0" dirty="0"/>
            </a:br>
            <a:endParaRPr lang="sv-SE" dirty="0"/>
          </a:p>
        </p:txBody>
      </p:sp>
    </p:spTree>
    <p:extLst>
      <p:ext uri="{BB962C8B-B14F-4D97-AF65-F5344CB8AC3E}">
        <p14:creationId xmlns:p14="http://schemas.microsoft.com/office/powerpoint/2010/main" val="294523838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itting, computer, dark, computer&#10;&#10;Description automatically generated">
            <a:extLst>
              <a:ext uri="{FF2B5EF4-FFF2-40B4-BE49-F238E27FC236}">
                <a16:creationId xmlns:a16="http://schemas.microsoft.com/office/drawing/2014/main" id="{CDEF050D-56A4-40BC-AD63-5EA3FD43D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713" y="2232135"/>
            <a:ext cx="6802573" cy="3267186"/>
          </a:xfrm>
          <a:prstGeom prst="rect">
            <a:avLst/>
          </a:prstGeom>
        </p:spPr>
      </p:pic>
      <p:sp>
        <p:nvSpPr>
          <p:cNvPr id="3" name="Title 2">
            <a:extLst>
              <a:ext uri="{FF2B5EF4-FFF2-40B4-BE49-F238E27FC236}">
                <a16:creationId xmlns:a16="http://schemas.microsoft.com/office/drawing/2014/main" id="{DEA6A3A7-F677-4C5E-A778-9EF987A482ED}"/>
              </a:ext>
            </a:extLst>
          </p:cNvPr>
          <p:cNvSpPr>
            <a:spLocks noGrp="1"/>
          </p:cNvSpPr>
          <p:nvPr>
            <p:ph type="title"/>
          </p:nvPr>
        </p:nvSpPr>
        <p:spPr/>
        <p:txBody>
          <a:bodyPr lIns="91440" tIns="45720" rIns="91440" bIns="45720" anchor="t">
            <a:noAutofit/>
          </a:bodyPr>
          <a:lstStyle/>
          <a:p>
            <a:r>
              <a:rPr lang="pl-PL" dirty="0">
                <a:solidFill>
                  <a:srgbClr val="F79520"/>
                </a:solidFill>
                <a:cs typeface="Arial"/>
              </a:rPr>
              <a:t>JAK ŁADOWAĆ BATERIĘ WEWNĘTRZNĄ</a:t>
            </a:r>
            <a:br>
              <a:rPr lang="en-US" dirty="0">
                <a:solidFill>
                  <a:srgbClr val="F79520"/>
                </a:solidFill>
                <a:cs typeface="Arial"/>
              </a:rPr>
            </a:br>
            <a:r>
              <a:rPr lang="pl-PL" dirty="0">
                <a:solidFill>
                  <a:srgbClr val="F79520"/>
                </a:solidFill>
                <a:cs typeface="Arial"/>
              </a:rPr>
              <a:t>Z POMOCĄ KABLA USB-C Z WTYCZKĄ DO GNIAZDA ZAPALNICZKI 12V</a:t>
            </a:r>
            <a:br>
              <a:rPr lang="sv-SE" b="1" i="1" u="none" strike="noStrike" baseline="0" dirty="0"/>
            </a:br>
            <a:endParaRPr lang="sv-SE" dirty="0">
              <a:ea typeface="Verdana"/>
            </a:endParaRPr>
          </a:p>
        </p:txBody>
      </p:sp>
    </p:spTree>
    <p:extLst>
      <p:ext uri="{BB962C8B-B14F-4D97-AF65-F5344CB8AC3E}">
        <p14:creationId xmlns:p14="http://schemas.microsoft.com/office/powerpoint/2010/main" val="378605217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light&#10;&#10;Description automatically generated">
            <a:extLst>
              <a:ext uri="{FF2B5EF4-FFF2-40B4-BE49-F238E27FC236}">
                <a16:creationId xmlns:a16="http://schemas.microsoft.com/office/drawing/2014/main" id="{34E7FDB6-8681-4CA9-9A88-9C26A014E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832" y="2069704"/>
            <a:ext cx="7936336" cy="2718591"/>
          </a:xfrm>
          <a:prstGeom prst="rect">
            <a:avLst/>
          </a:prstGeom>
        </p:spPr>
      </p:pic>
      <p:sp>
        <p:nvSpPr>
          <p:cNvPr id="3" name="Title 2">
            <a:extLst>
              <a:ext uri="{FF2B5EF4-FFF2-40B4-BE49-F238E27FC236}">
                <a16:creationId xmlns:a16="http://schemas.microsoft.com/office/drawing/2014/main" id="{DEA6A3A7-F677-4C5E-A778-9EF987A482ED}"/>
              </a:ext>
            </a:extLst>
          </p:cNvPr>
          <p:cNvSpPr>
            <a:spLocks noGrp="1"/>
          </p:cNvSpPr>
          <p:nvPr>
            <p:ph type="title"/>
          </p:nvPr>
        </p:nvSpPr>
        <p:spPr/>
        <p:txBody>
          <a:bodyPr lIns="91440" tIns="45720" rIns="91440" bIns="45720" anchor="t">
            <a:noAutofit/>
          </a:bodyPr>
          <a:lstStyle/>
          <a:p>
            <a:r>
              <a:rPr lang="pl-PL" dirty="0">
                <a:solidFill>
                  <a:srgbClr val="F79520"/>
                </a:solidFill>
                <a:cs typeface="Arial"/>
              </a:rPr>
              <a:t>JAK ŁADOWAĆ BATERIĘ WEWNĘTRZNĄ</a:t>
            </a:r>
            <a:br>
              <a:rPr lang="en-US" dirty="0">
                <a:solidFill>
                  <a:srgbClr val="F79520"/>
                </a:solidFill>
                <a:cs typeface="Arial"/>
              </a:rPr>
            </a:br>
            <a:r>
              <a:rPr lang="pl-PL" dirty="0">
                <a:solidFill>
                  <a:srgbClr val="F79520"/>
                </a:solidFill>
                <a:cs typeface="Arial"/>
              </a:rPr>
              <a:t>KABLA USB-C Z ZACISKAMI</a:t>
            </a:r>
            <a:br>
              <a:rPr lang="sv-SE" b="1" i="1" u="none" strike="noStrike" baseline="0" dirty="0"/>
            </a:br>
            <a:endParaRPr lang="sv-SE" dirty="0">
              <a:ea typeface="Verdana"/>
            </a:endParaRPr>
          </a:p>
        </p:txBody>
      </p:sp>
    </p:spTree>
    <p:extLst>
      <p:ext uri="{BB962C8B-B14F-4D97-AF65-F5344CB8AC3E}">
        <p14:creationId xmlns:p14="http://schemas.microsoft.com/office/powerpoint/2010/main" val="118059675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 sitting, dark, table&#10;&#10;Description automatically generated">
            <a:extLst>
              <a:ext uri="{FF2B5EF4-FFF2-40B4-BE49-F238E27FC236}">
                <a16:creationId xmlns:a16="http://schemas.microsoft.com/office/drawing/2014/main" id="{BB6E769E-17F1-4606-82EF-6F3C250D9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603" y="1959985"/>
            <a:ext cx="9752793" cy="2938029"/>
          </a:xfrm>
          <a:prstGeom prst="rect">
            <a:avLst/>
          </a:prstGeom>
        </p:spPr>
      </p:pic>
      <p:sp>
        <p:nvSpPr>
          <p:cNvPr id="3" name="Title 2">
            <a:extLst>
              <a:ext uri="{FF2B5EF4-FFF2-40B4-BE49-F238E27FC236}">
                <a16:creationId xmlns:a16="http://schemas.microsoft.com/office/drawing/2014/main" id="{DEA6A3A7-F677-4C5E-A778-9EF987A482ED}"/>
              </a:ext>
            </a:extLst>
          </p:cNvPr>
          <p:cNvSpPr>
            <a:spLocks noGrp="1"/>
          </p:cNvSpPr>
          <p:nvPr>
            <p:ph type="title"/>
          </p:nvPr>
        </p:nvSpPr>
        <p:spPr/>
        <p:txBody>
          <a:bodyPr lIns="91440" tIns="45720" rIns="91440" bIns="45720" anchor="t">
            <a:noAutofit/>
          </a:bodyPr>
          <a:lstStyle/>
          <a:p>
            <a:r>
              <a:rPr lang="pl-PL" dirty="0">
                <a:solidFill>
                  <a:srgbClr val="F79520"/>
                </a:solidFill>
                <a:cs typeface="Arial"/>
              </a:rPr>
              <a:t>JAK ŁADOWAĆ BATERIĘ WEWNĘTRZNĄ</a:t>
            </a:r>
            <a:br>
              <a:rPr lang="en-US" dirty="0">
                <a:solidFill>
                  <a:srgbClr val="F79520"/>
                </a:solidFill>
                <a:cs typeface="Arial"/>
              </a:rPr>
            </a:br>
            <a:r>
              <a:rPr lang="pl-PL" dirty="0">
                <a:solidFill>
                  <a:srgbClr val="F79520"/>
                </a:solidFill>
                <a:cs typeface="Arial"/>
              </a:rPr>
              <a:t>Z POMOCĄ ZESTAWU Z PANELEM SOLARNYM</a:t>
            </a:r>
            <a:br>
              <a:rPr lang="sv-SE" b="1" i="1" u="none" strike="noStrike" baseline="0" dirty="0"/>
            </a:br>
            <a:endParaRPr lang="sv-SE" dirty="0">
              <a:ea typeface="Verdana"/>
            </a:endParaRPr>
          </a:p>
        </p:txBody>
      </p:sp>
    </p:spTree>
    <p:extLst>
      <p:ext uri="{BB962C8B-B14F-4D97-AF65-F5344CB8AC3E}">
        <p14:creationId xmlns:p14="http://schemas.microsoft.com/office/powerpoint/2010/main" val="142467496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385976-C474-41CC-8166-4EC67760ECF3}"/>
              </a:ext>
            </a:extLst>
          </p:cNvPr>
          <p:cNvSpPr>
            <a:spLocks noGrp="1"/>
          </p:cNvSpPr>
          <p:nvPr>
            <p:ph idx="1"/>
          </p:nvPr>
        </p:nvSpPr>
        <p:spPr/>
        <p:txBody>
          <a:bodyPr/>
          <a:lstStyle/>
          <a:p>
            <a:pPr marL="0" indent="0" algn="l" rtl="0" fontAlgn="base">
              <a:buNone/>
            </a:pPr>
            <a:r>
              <a:rPr lang="pl-PL" sz="1600" b="1" i="0" u="none" strike="noStrike" dirty="0">
                <a:solidFill>
                  <a:srgbClr val="FFFFFF"/>
                </a:solidFill>
                <a:effectLst/>
              </a:rPr>
              <a:t>PRZENOŚNE ŁADOWANIE </a:t>
            </a:r>
          </a:p>
          <a:p>
            <a:pPr marL="0" indent="0" algn="l" rtl="0" fontAlgn="base">
              <a:buNone/>
            </a:pPr>
            <a:r>
              <a:rPr lang="pl-PL" sz="1600" b="1" dirty="0">
                <a:solidFill>
                  <a:srgbClr val="FFFFFF"/>
                </a:solidFill>
              </a:rPr>
              <a:t>GDZIEKOLWIEK JESTEŚ</a:t>
            </a:r>
            <a:r>
              <a:rPr lang="en-GB" sz="1600" b="0" i="0" dirty="0">
                <a:solidFill>
                  <a:srgbClr val="000000"/>
                </a:solidFill>
                <a:effectLst/>
              </a:rPr>
              <a:t>​</a:t>
            </a:r>
          </a:p>
          <a:p>
            <a:pPr marL="0" indent="0" algn="l" rtl="0" fontAlgn="base">
              <a:buNone/>
            </a:pPr>
            <a:endParaRPr lang="en-GB" u="none" strike="noStrike" dirty="0">
              <a:solidFill>
                <a:srgbClr val="000000"/>
              </a:solidFill>
            </a:endParaRPr>
          </a:p>
          <a:p>
            <a:pPr marL="0" indent="0" algn="l" rtl="0" fontAlgn="base">
              <a:buNone/>
            </a:pPr>
            <a:r>
              <a:rPr lang="pl-PL" sz="1800" b="0" i="1" u="none" strike="noStrike" dirty="0">
                <a:solidFill>
                  <a:srgbClr val="FFFFFF"/>
                </a:solidFill>
                <a:effectLst/>
              </a:rPr>
              <a:t>NAŁADUJ JE</a:t>
            </a:r>
            <a:r>
              <a:rPr lang="en-GB" sz="1800" b="0" i="1" u="none" strike="noStrike" dirty="0">
                <a:solidFill>
                  <a:srgbClr val="FFFFFF"/>
                </a:solidFill>
                <a:effectLst/>
              </a:rPr>
              <a:t>. </a:t>
            </a:r>
          </a:p>
          <a:p>
            <a:pPr marL="0" indent="0" algn="l" rtl="0" fontAlgn="base">
              <a:buNone/>
            </a:pPr>
            <a:r>
              <a:rPr lang="pl-PL" sz="1800" b="0" i="1" u="none" strike="noStrike" dirty="0">
                <a:solidFill>
                  <a:srgbClr val="FFFFFF"/>
                </a:solidFill>
                <a:effectLst/>
              </a:rPr>
              <a:t>ZABIERZ ZE SOBĄ</a:t>
            </a:r>
            <a:r>
              <a:rPr lang="en-GB" sz="1800" b="0" i="1" u="none" strike="noStrike" dirty="0">
                <a:solidFill>
                  <a:srgbClr val="FFFFFF"/>
                </a:solidFill>
                <a:effectLst/>
              </a:rPr>
              <a:t>. </a:t>
            </a:r>
          </a:p>
          <a:p>
            <a:pPr marL="0" indent="0" algn="l" rtl="0" fontAlgn="base">
              <a:buNone/>
            </a:pPr>
            <a:r>
              <a:rPr lang="pl-PL" sz="1800" b="0" i="1" u="none" strike="noStrike" dirty="0">
                <a:solidFill>
                  <a:srgbClr val="FFFFFF"/>
                </a:solidFill>
                <a:effectLst/>
              </a:rPr>
              <a:t>UŻYJ GDZIEKOLWIEK</a:t>
            </a:r>
            <a:r>
              <a:rPr lang="en-GB" sz="1800" b="0" i="1" u="none" strike="noStrike" dirty="0">
                <a:solidFill>
                  <a:srgbClr val="FFFFFF"/>
                </a:solidFill>
                <a:effectLst/>
              </a:rPr>
              <a:t>.</a:t>
            </a:r>
            <a:endParaRPr lang="en-GB" sz="1800" b="0" i="0" dirty="0">
              <a:solidFill>
                <a:srgbClr val="000000"/>
              </a:solidFill>
              <a:effectLst/>
            </a:endParaRPr>
          </a:p>
          <a:p>
            <a:pPr marL="0" indent="0">
              <a:buNone/>
            </a:pPr>
            <a:endParaRPr lang="sv-SE" dirty="0"/>
          </a:p>
        </p:txBody>
      </p:sp>
      <p:sp>
        <p:nvSpPr>
          <p:cNvPr id="5" name="Title 4">
            <a:extLst>
              <a:ext uri="{FF2B5EF4-FFF2-40B4-BE49-F238E27FC236}">
                <a16:creationId xmlns:a16="http://schemas.microsoft.com/office/drawing/2014/main" id="{20DCDE2B-D3E5-430D-A563-A20153C03207}"/>
              </a:ext>
            </a:extLst>
          </p:cNvPr>
          <p:cNvSpPr>
            <a:spLocks noGrp="1"/>
          </p:cNvSpPr>
          <p:nvPr>
            <p:ph type="title"/>
          </p:nvPr>
        </p:nvSpPr>
        <p:spPr/>
        <p:txBody>
          <a:bodyPr/>
          <a:lstStyle/>
          <a:p>
            <a:r>
              <a:rPr lang="en-GB" b="1" i="1">
                <a:solidFill>
                  <a:srgbClr val="ED8B00"/>
                </a:solidFill>
                <a:effectLst/>
                <a:latin typeface="Verdana" panose="020B0604030504040204" pitchFamily="34" charset="0"/>
              </a:rPr>
              <a:t>CS FREE</a:t>
            </a:r>
            <a:endParaRPr lang="sv-SE"/>
          </a:p>
        </p:txBody>
      </p:sp>
    </p:spTree>
    <p:custDataLst>
      <p:tags r:id="rId1"/>
    </p:custDataLst>
    <p:extLst>
      <p:ext uri="{BB962C8B-B14F-4D97-AF65-F5344CB8AC3E}">
        <p14:creationId xmlns:p14="http://schemas.microsoft.com/office/powerpoint/2010/main" val="100767783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992170FF-02FD-4A79-A5A6-18651F83E1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236" y="2191632"/>
            <a:ext cx="6863528" cy="2913647"/>
          </a:xfrm>
          <a:prstGeom prst="rect">
            <a:avLst/>
          </a:prstGeom>
        </p:spPr>
      </p:pic>
      <p:sp>
        <p:nvSpPr>
          <p:cNvPr id="3" name="Title 2">
            <a:extLst>
              <a:ext uri="{FF2B5EF4-FFF2-40B4-BE49-F238E27FC236}">
                <a16:creationId xmlns:a16="http://schemas.microsoft.com/office/drawing/2014/main" id="{2313625F-6872-4416-865B-C577E518850C}"/>
              </a:ext>
            </a:extLst>
          </p:cNvPr>
          <p:cNvSpPr>
            <a:spLocks noGrp="1"/>
          </p:cNvSpPr>
          <p:nvPr>
            <p:ph type="title"/>
          </p:nvPr>
        </p:nvSpPr>
        <p:spPr/>
        <p:txBody>
          <a:bodyPr lIns="91440" tIns="45720" rIns="91440" bIns="45720" anchor="t">
            <a:noAutofit/>
          </a:bodyPr>
          <a:lstStyle/>
          <a:p>
            <a:r>
              <a:rPr lang="pl-PL" dirty="0">
                <a:solidFill>
                  <a:srgbClr val="F79520"/>
                </a:solidFill>
                <a:cs typeface="Arial"/>
              </a:rPr>
              <a:t>JAK ŁADOWAC GADŻETY</a:t>
            </a:r>
            <a:br>
              <a:rPr lang="sv-SE" b="1" i="1" u="none" strike="noStrike" baseline="0" dirty="0"/>
            </a:br>
            <a:endParaRPr lang="sv-SE" dirty="0">
              <a:ea typeface="Verdana"/>
            </a:endParaRPr>
          </a:p>
        </p:txBody>
      </p:sp>
    </p:spTree>
    <p:extLst>
      <p:ext uri="{BB962C8B-B14F-4D97-AF65-F5344CB8AC3E}">
        <p14:creationId xmlns:p14="http://schemas.microsoft.com/office/powerpoint/2010/main" val="258895534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B9749-864F-468F-9749-98958ABFE355}"/>
              </a:ext>
            </a:extLst>
          </p:cNvPr>
          <p:cNvSpPr>
            <a:spLocks noGrp="1"/>
          </p:cNvSpPr>
          <p:nvPr>
            <p:ph type="title"/>
          </p:nvPr>
        </p:nvSpPr>
        <p:spPr/>
        <p:txBody>
          <a:bodyPr/>
          <a:lstStyle/>
          <a:p>
            <a:r>
              <a:rPr lang="pl-PL" b="1" i="1" dirty="0">
                <a:solidFill>
                  <a:srgbClr val="ED8B00"/>
                </a:solidFill>
                <a:effectLst/>
                <a:latin typeface="Verdana" panose="020B0604030504040204" pitchFamily="34" charset="0"/>
              </a:rPr>
              <a:t>SPECYFIKACJA TECHNICZNA</a:t>
            </a:r>
            <a:endParaRPr lang="sv-SE" dirty="0"/>
          </a:p>
        </p:txBody>
      </p:sp>
      <p:pic>
        <p:nvPicPr>
          <p:cNvPr id="10" name="Picture 9">
            <a:extLst>
              <a:ext uri="{FF2B5EF4-FFF2-40B4-BE49-F238E27FC236}">
                <a16:creationId xmlns:a16="http://schemas.microsoft.com/office/drawing/2014/main" id="{DE195360-EF6D-4546-BE12-97966E247A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4115" y="1429660"/>
            <a:ext cx="7291376" cy="4555438"/>
          </a:xfrm>
          <a:prstGeom prst="rect">
            <a:avLst/>
          </a:prstGeom>
        </p:spPr>
      </p:pic>
    </p:spTree>
    <p:extLst>
      <p:ext uri="{BB962C8B-B14F-4D97-AF65-F5344CB8AC3E}">
        <p14:creationId xmlns:p14="http://schemas.microsoft.com/office/powerpoint/2010/main" val="270904755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BD3CB-DD2E-4E37-AF8D-A23000B295DD}"/>
              </a:ext>
            </a:extLst>
          </p:cNvPr>
          <p:cNvSpPr>
            <a:spLocks noGrp="1"/>
          </p:cNvSpPr>
          <p:nvPr>
            <p:ph type="title"/>
          </p:nvPr>
        </p:nvSpPr>
        <p:spPr/>
        <p:txBody>
          <a:bodyPr/>
          <a:lstStyle/>
          <a:p>
            <a:r>
              <a:rPr lang="pl-PL" b="1" i="1" dirty="0">
                <a:solidFill>
                  <a:srgbClr val="ED8B00"/>
                </a:solidFill>
                <a:effectLst/>
                <a:latin typeface="Verdana" panose="020B0604030504040204" pitchFamily="34" charset="0"/>
              </a:rPr>
              <a:t>SPECYFIKACJA TECHNICZNA</a:t>
            </a:r>
            <a:endParaRPr lang="sv-SE" dirty="0"/>
          </a:p>
        </p:txBody>
      </p:sp>
      <p:pic>
        <p:nvPicPr>
          <p:cNvPr id="3" name="Picture 2">
            <a:extLst>
              <a:ext uri="{FF2B5EF4-FFF2-40B4-BE49-F238E27FC236}">
                <a16:creationId xmlns:a16="http://schemas.microsoft.com/office/drawing/2014/main" id="{241739B0-E7D8-4ED5-850F-4A89988EAF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4885" y="1429660"/>
            <a:ext cx="7929835" cy="4555438"/>
          </a:xfrm>
          <a:prstGeom prst="rect">
            <a:avLst/>
          </a:prstGeom>
        </p:spPr>
      </p:pic>
    </p:spTree>
    <p:extLst>
      <p:ext uri="{BB962C8B-B14F-4D97-AF65-F5344CB8AC3E}">
        <p14:creationId xmlns:p14="http://schemas.microsoft.com/office/powerpoint/2010/main" val="346426180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45537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385976-C474-41CC-8166-4EC67760ECF3}"/>
              </a:ext>
            </a:extLst>
          </p:cNvPr>
          <p:cNvSpPr>
            <a:spLocks noGrp="1"/>
          </p:cNvSpPr>
          <p:nvPr>
            <p:ph idx="1"/>
          </p:nvPr>
        </p:nvSpPr>
        <p:spPr/>
        <p:txBody>
          <a:bodyPr/>
          <a:lstStyle/>
          <a:p>
            <a:r>
              <a:rPr lang="pl-PL" sz="1600" dirty="0"/>
              <a:t>Pierwsza prawdziwie przenośna ładowarka bez konieczności podłączania do gniazda sieciowego</a:t>
            </a:r>
            <a:endParaRPr lang="en-GB" sz="1600" dirty="0"/>
          </a:p>
          <a:p>
            <a:pPr marL="0" indent="0">
              <a:buNone/>
            </a:pPr>
            <a:r>
              <a:rPr lang="en-GB" sz="1600" dirty="0"/>
              <a:t> </a:t>
            </a:r>
          </a:p>
          <a:p>
            <a:r>
              <a:rPr lang="pl-PL" sz="1600" dirty="0"/>
              <a:t>Jeśli twój akumulator jest pusty</a:t>
            </a:r>
            <a:r>
              <a:rPr lang="en-GB" sz="1600" dirty="0"/>
              <a:t>, </a:t>
            </a:r>
            <a:r>
              <a:rPr lang="en-GB" sz="1600" b="1" dirty="0"/>
              <a:t>Adaptive Boost</a:t>
            </a:r>
            <a:r>
              <a:rPr lang="en-GB" sz="1600" dirty="0"/>
              <a:t> </a:t>
            </a:r>
            <a:r>
              <a:rPr lang="pl-PL" sz="1600" dirty="0"/>
              <a:t>znajdzie najszybszy i najbezpieczniejszy sposób aby w 15 minut doładować go i pozwolić Ci wrócić na trasę.</a:t>
            </a:r>
            <a:endParaRPr lang="en-GB" sz="1600" dirty="0"/>
          </a:p>
          <a:p>
            <a:pPr marL="0" indent="0">
              <a:buNone/>
            </a:pPr>
            <a:endParaRPr lang="sv-SE" dirty="0"/>
          </a:p>
        </p:txBody>
      </p:sp>
      <p:sp>
        <p:nvSpPr>
          <p:cNvPr id="5" name="Title 4">
            <a:extLst>
              <a:ext uri="{FF2B5EF4-FFF2-40B4-BE49-F238E27FC236}">
                <a16:creationId xmlns:a16="http://schemas.microsoft.com/office/drawing/2014/main" id="{20DCDE2B-D3E5-430D-A563-A20153C03207}"/>
              </a:ext>
            </a:extLst>
          </p:cNvPr>
          <p:cNvSpPr>
            <a:spLocks noGrp="1"/>
          </p:cNvSpPr>
          <p:nvPr>
            <p:ph type="title"/>
          </p:nvPr>
        </p:nvSpPr>
        <p:spPr/>
        <p:txBody>
          <a:bodyPr/>
          <a:lstStyle/>
          <a:p>
            <a:r>
              <a:rPr lang="en-GB" b="1" i="1">
                <a:solidFill>
                  <a:srgbClr val="ED8B00"/>
                </a:solidFill>
                <a:effectLst/>
                <a:latin typeface="Verdana" panose="020B0604030504040204" pitchFamily="34" charset="0"/>
              </a:rPr>
              <a:t>CS FREE</a:t>
            </a:r>
            <a:endParaRPr lang="sv-SE"/>
          </a:p>
        </p:txBody>
      </p:sp>
    </p:spTree>
    <p:custDataLst>
      <p:tags r:id="rId1"/>
    </p:custDataLst>
    <p:extLst>
      <p:ext uri="{BB962C8B-B14F-4D97-AF65-F5344CB8AC3E}">
        <p14:creationId xmlns:p14="http://schemas.microsoft.com/office/powerpoint/2010/main" val="57777722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93;p229">
            <a:extLst>
              <a:ext uri="{FF2B5EF4-FFF2-40B4-BE49-F238E27FC236}">
                <a16:creationId xmlns:a16="http://schemas.microsoft.com/office/drawing/2014/main" id="{B648CFBC-91C9-481D-B31D-35EBC01E7F0C}"/>
              </a:ext>
            </a:extLst>
          </p:cNvPr>
          <p:cNvSpPr txBox="1"/>
          <p:nvPr/>
        </p:nvSpPr>
        <p:spPr>
          <a:xfrm>
            <a:off x="1343322" y="2200472"/>
            <a:ext cx="9505355" cy="1241600"/>
          </a:xfrm>
          <a:prstGeom prst="rect">
            <a:avLst/>
          </a:prstGeom>
          <a:noFill/>
          <a:ln>
            <a:noFill/>
          </a:ln>
        </p:spPr>
        <p:txBody>
          <a:bodyPr spcFirstLastPara="1" wrap="square" lIns="121900" tIns="121900" rIns="121900" bIns="121900" anchor="ctr" anchorCtr="0">
            <a:noAutofit/>
          </a:bodyPr>
          <a:lstStyle/>
          <a:p>
            <a:pPr algn="ctr">
              <a:spcBef>
                <a:spcPts val="0"/>
              </a:spcBef>
              <a:spcAft>
                <a:spcPts val="0"/>
              </a:spcAft>
            </a:pPr>
            <a:br>
              <a:rPr lang="en" sz="3200" b="1" dirty="0">
                <a:solidFill>
                  <a:schemeClr val="bg2"/>
                </a:solidFill>
              </a:rPr>
            </a:br>
            <a:endParaRPr sz="2800" b="1" i="1" dirty="0">
              <a:solidFill>
                <a:schemeClr val="accent1"/>
              </a:solidFill>
            </a:endParaRPr>
          </a:p>
          <a:p>
            <a:pPr algn="ctr">
              <a:spcBef>
                <a:spcPts val="0"/>
              </a:spcBef>
              <a:spcAft>
                <a:spcPts val="0"/>
              </a:spcAft>
            </a:pPr>
            <a:r>
              <a:rPr lang="en-US" sz="2800" i="1" dirty="0">
                <a:solidFill>
                  <a:schemeClr val="accent1"/>
                </a:solidFill>
              </a:rPr>
              <a:t>“T</a:t>
            </a:r>
            <a:r>
              <a:rPr lang="pl-PL" sz="2800" i="1" dirty="0">
                <a:solidFill>
                  <a:schemeClr val="accent1"/>
                </a:solidFill>
              </a:rPr>
              <a:t>en ekscytujący nowy produkt naprawdę Cię wyzwoli!</a:t>
            </a:r>
            <a:endParaRPr lang="en-US" sz="2800" i="1" dirty="0">
              <a:solidFill>
                <a:schemeClr val="accent1"/>
              </a:solidFill>
            </a:endParaRPr>
          </a:p>
          <a:p>
            <a:pPr algn="ctr">
              <a:spcBef>
                <a:spcPts val="0"/>
              </a:spcBef>
              <a:spcAft>
                <a:spcPts val="0"/>
              </a:spcAft>
            </a:pPr>
            <a:endParaRPr lang="en-US" sz="2400" i="1" dirty="0">
              <a:solidFill>
                <a:schemeClr val="accent1"/>
              </a:solidFill>
            </a:endParaRPr>
          </a:p>
          <a:p>
            <a:pPr algn="ctr">
              <a:spcBef>
                <a:spcPts val="0"/>
              </a:spcBef>
              <a:spcAft>
                <a:spcPts val="0"/>
              </a:spcAft>
            </a:pPr>
            <a:r>
              <a:rPr lang="pl-PL" sz="2533" i="1" dirty="0">
                <a:solidFill>
                  <a:schemeClr val="bg2"/>
                </a:solidFill>
              </a:rPr>
              <a:t>Nie ważne gdzie jesteś </a:t>
            </a:r>
            <a:r>
              <a:rPr lang="en-US" sz="2400" i="1" dirty="0">
                <a:solidFill>
                  <a:schemeClr val="bg2"/>
                </a:solidFill>
              </a:rPr>
              <a:t>– CS FREE </a:t>
            </a:r>
          </a:p>
          <a:p>
            <a:pPr algn="ctr">
              <a:spcBef>
                <a:spcPts val="0"/>
              </a:spcBef>
              <a:spcAft>
                <a:spcPts val="0"/>
              </a:spcAft>
            </a:pPr>
            <a:r>
              <a:rPr lang="pl-PL" sz="2400" i="1" dirty="0">
                <a:solidFill>
                  <a:schemeClr val="bg2"/>
                </a:solidFill>
              </a:rPr>
              <a:t>naładuje Twój akumulator</a:t>
            </a:r>
            <a:endParaRPr lang="en-US" sz="2400" i="1" dirty="0">
              <a:solidFill>
                <a:schemeClr val="bg2"/>
              </a:solidFill>
            </a:endParaRPr>
          </a:p>
          <a:p>
            <a:pPr algn="ctr">
              <a:spcBef>
                <a:spcPts val="0"/>
              </a:spcBef>
              <a:spcAft>
                <a:spcPts val="0"/>
              </a:spcAft>
            </a:pPr>
            <a:r>
              <a:rPr lang="pl-PL" sz="2400" i="1" dirty="0">
                <a:solidFill>
                  <a:schemeClr val="bg2"/>
                </a:solidFill>
              </a:rPr>
              <a:t>albo</a:t>
            </a:r>
            <a:r>
              <a:rPr lang="en-US" sz="2400" i="1" dirty="0">
                <a:solidFill>
                  <a:schemeClr val="bg2"/>
                </a:solidFill>
              </a:rPr>
              <a:t> </a:t>
            </a:r>
          </a:p>
          <a:p>
            <a:pPr algn="ctr">
              <a:spcBef>
                <a:spcPts val="0"/>
              </a:spcBef>
              <a:spcAft>
                <a:spcPts val="0"/>
              </a:spcAft>
            </a:pPr>
            <a:r>
              <a:rPr lang="pl-PL" sz="2400" i="1" dirty="0">
                <a:solidFill>
                  <a:schemeClr val="bg2"/>
                </a:solidFill>
              </a:rPr>
              <a:t>Doładuje kompletnie pusty – w szybki i bezpieczny sposób.</a:t>
            </a:r>
            <a:r>
              <a:rPr lang="en-US" sz="2400" i="1" dirty="0">
                <a:solidFill>
                  <a:schemeClr val="bg2"/>
                </a:solidFill>
              </a:rPr>
              <a:t> </a:t>
            </a:r>
          </a:p>
          <a:p>
            <a:pPr algn="ctr">
              <a:spcBef>
                <a:spcPts val="0"/>
              </a:spcBef>
              <a:spcAft>
                <a:spcPts val="0"/>
              </a:spcAft>
            </a:pPr>
            <a:r>
              <a:rPr lang="pl-PL" sz="2400" i="1" dirty="0">
                <a:solidFill>
                  <a:schemeClr val="bg2"/>
                </a:solidFill>
              </a:rPr>
              <a:t>Nieważne czy jesteś w domu czy w drodze</a:t>
            </a:r>
            <a:r>
              <a:rPr lang="en-US" sz="2400" i="1" dirty="0">
                <a:solidFill>
                  <a:schemeClr val="bg2"/>
                </a:solidFill>
              </a:rPr>
              <a:t>.”</a:t>
            </a:r>
          </a:p>
          <a:p>
            <a:pPr algn="ctr">
              <a:spcBef>
                <a:spcPts val="0"/>
              </a:spcBef>
              <a:spcAft>
                <a:spcPts val="0"/>
              </a:spcAft>
            </a:pPr>
            <a:endParaRPr sz="1600" dirty="0">
              <a:solidFill>
                <a:schemeClr val="bg2"/>
              </a:solidFill>
            </a:endParaRPr>
          </a:p>
          <a:p>
            <a:pPr algn="ctr">
              <a:spcBef>
                <a:spcPts val="0"/>
              </a:spcBef>
              <a:spcAft>
                <a:spcPts val="0"/>
              </a:spcAft>
            </a:pPr>
            <a:r>
              <a:rPr lang="sv-SE" sz="1600" i="1" dirty="0">
                <a:solidFill>
                  <a:schemeClr val="bg2"/>
                </a:solidFill>
              </a:rPr>
              <a:t>Jonas Berglund, Manager</a:t>
            </a:r>
            <a:r>
              <a:rPr lang="pl-PL" sz="1600" i="1" dirty="0">
                <a:solidFill>
                  <a:schemeClr val="bg2"/>
                </a:solidFill>
              </a:rPr>
              <a:t> Produktu</a:t>
            </a:r>
            <a:r>
              <a:rPr lang="sv-SE" sz="1600" i="1" dirty="0">
                <a:solidFill>
                  <a:schemeClr val="bg2"/>
                </a:solidFill>
              </a:rPr>
              <a:t>, CTEK</a:t>
            </a:r>
            <a:endParaRPr sz="1600" i="1" dirty="0">
              <a:solidFill>
                <a:schemeClr val="bg2"/>
              </a:solidFill>
            </a:endParaRPr>
          </a:p>
        </p:txBody>
      </p:sp>
    </p:spTree>
    <p:extLst>
      <p:ext uri="{BB962C8B-B14F-4D97-AF65-F5344CB8AC3E}">
        <p14:creationId xmlns:p14="http://schemas.microsoft.com/office/powerpoint/2010/main" val="182713229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16ED9-3D0A-4A33-8C02-8F84BDB2890C}"/>
              </a:ext>
            </a:extLst>
          </p:cNvPr>
          <p:cNvSpPr>
            <a:spLocks noGrp="1"/>
          </p:cNvSpPr>
          <p:nvPr>
            <p:ph idx="1"/>
          </p:nvPr>
        </p:nvSpPr>
        <p:spPr>
          <a:xfrm>
            <a:off x="390526" y="1556791"/>
            <a:ext cx="3848100" cy="5301209"/>
          </a:xfrm>
        </p:spPr>
        <p:txBody>
          <a:bodyPr lIns="91440" tIns="45720" rIns="91440" bIns="45720" anchor="t">
            <a:normAutofit/>
          </a:bodyPr>
          <a:lstStyle/>
          <a:p>
            <a:pPr lvl="0">
              <a:buFont typeface="Arial"/>
              <a:buChar char="•"/>
            </a:pPr>
            <a:endParaRPr lang="en-GB" sz="1600" dirty="0">
              <a:ea typeface="+mn-lt"/>
              <a:cs typeface="+mn-lt"/>
            </a:endParaRPr>
          </a:p>
          <a:p>
            <a:pPr>
              <a:buFont typeface="Arial"/>
            </a:pPr>
            <a:r>
              <a:rPr lang="pl-PL" sz="1600" dirty="0">
                <a:ea typeface="+mn-lt"/>
                <a:cs typeface="+mn-lt"/>
              </a:rPr>
              <a:t>Podłącz kabel zaciskowy DC do CS FREE</a:t>
            </a:r>
            <a:endParaRPr lang="en-US" sz="1600" dirty="0">
              <a:ea typeface="+mn-lt"/>
              <a:cs typeface="+mn-lt"/>
            </a:endParaRPr>
          </a:p>
          <a:p>
            <a:pPr>
              <a:buFont typeface="Arial"/>
            </a:pPr>
            <a:r>
              <a:rPr lang="pl-PL" sz="1600" dirty="0">
                <a:ea typeface="+mn-lt"/>
                <a:cs typeface="+mn-lt"/>
              </a:rPr>
              <a:t>Połącz zaciski DC do akumulatora (zgodnie z wytycznymi producenta)</a:t>
            </a:r>
            <a:endParaRPr lang="en-US" sz="1600" dirty="0">
              <a:ea typeface="+mn-lt"/>
              <a:cs typeface="+mn-lt"/>
            </a:endParaRPr>
          </a:p>
          <a:p>
            <a:pPr>
              <a:buFont typeface="Arial"/>
            </a:pPr>
            <a:r>
              <a:rPr lang="pl-PL" sz="1600" dirty="0">
                <a:ea typeface="+mn-lt"/>
                <a:cs typeface="+mn-lt"/>
              </a:rPr>
              <a:t>Główny wyświetlacz LED pokaże ile zostało czasu do pełnego naładowania akumulatora (maksymalny prąd ładowania to 20A)</a:t>
            </a:r>
            <a:endParaRPr lang="en-GB" dirty="0"/>
          </a:p>
        </p:txBody>
      </p:sp>
      <p:sp>
        <p:nvSpPr>
          <p:cNvPr id="3" name="Title 2">
            <a:extLst>
              <a:ext uri="{FF2B5EF4-FFF2-40B4-BE49-F238E27FC236}">
                <a16:creationId xmlns:a16="http://schemas.microsoft.com/office/drawing/2014/main" id="{6BFAD257-9F7F-47FB-9792-1113B4E20016}"/>
              </a:ext>
            </a:extLst>
          </p:cNvPr>
          <p:cNvSpPr>
            <a:spLocks noGrp="1"/>
          </p:cNvSpPr>
          <p:nvPr>
            <p:ph type="title"/>
          </p:nvPr>
        </p:nvSpPr>
        <p:spPr>
          <a:xfrm>
            <a:off x="390525" y="872902"/>
            <a:ext cx="4133849" cy="531986"/>
          </a:xfrm>
        </p:spPr>
        <p:txBody>
          <a:bodyPr lIns="91440" tIns="45720" rIns="91440" bIns="45720" anchor="t">
            <a:noAutofit/>
          </a:bodyPr>
          <a:lstStyle/>
          <a:p>
            <a:r>
              <a:rPr lang="pl-PL" dirty="0">
                <a:ea typeface="+mj-lt"/>
                <a:cs typeface="+mj-lt"/>
              </a:rPr>
              <a:t>PRZENOŚNE ŁADOWANIE</a:t>
            </a:r>
            <a:br>
              <a:rPr lang="pl-PL" dirty="0">
                <a:ea typeface="+mj-lt"/>
                <a:cs typeface="+mj-lt"/>
              </a:rPr>
            </a:br>
            <a:r>
              <a:rPr lang="pl-PL" dirty="0">
                <a:ea typeface="+mj-lt"/>
                <a:cs typeface="+mj-lt"/>
              </a:rPr>
              <a:t>AKUMULATORA 12V</a:t>
            </a:r>
            <a:br>
              <a:rPr lang="pl-PL" dirty="0">
                <a:ea typeface="+mj-lt"/>
                <a:cs typeface="+mj-lt"/>
              </a:rPr>
            </a:br>
            <a:r>
              <a:rPr lang="en-GB" sz="1200" dirty="0">
                <a:solidFill>
                  <a:schemeClr val="bg1"/>
                </a:solidFill>
                <a:ea typeface="+mj-lt"/>
                <a:cs typeface="+mj-lt"/>
              </a:rPr>
              <a:t>(</a:t>
            </a:r>
            <a:r>
              <a:rPr lang="pl-PL" sz="1200" dirty="0">
                <a:solidFill>
                  <a:schemeClr val="bg1"/>
                </a:solidFill>
                <a:ea typeface="+mj-lt"/>
                <a:cs typeface="+mj-lt"/>
              </a:rPr>
              <a:t>bez zasilania z gniazdka)</a:t>
            </a:r>
            <a:endParaRPr lang="en-US" sz="1200" dirty="0">
              <a:solidFill>
                <a:schemeClr val="bg1"/>
              </a:solidFill>
              <a:ea typeface="Verdana"/>
            </a:endParaRPr>
          </a:p>
        </p:txBody>
      </p:sp>
      <p:sp>
        <p:nvSpPr>
          <p:cNvPr id="4" name="Rectangle 1">
            <a:extLst>
              <a:ext uri="{FF2B5EF4-FFF2-40B4-BE49-F238E27FC236}">
                <a16:creationId xmlns:a16="http://schemas.microsoft.com/office/drawing/2014/main" id="{1FBD7B96-8C9B-4DDD-B79F-D2DDCA7D11C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000" b="0" i="0" u="none" strike="noStrike" cap="none" normalizeH="0" baseline="0">
                <a:ln>
                  <a:noFill/>
                </a:ln>
                <a:solidFill>
                  <a:schemeClr val="tx1"/>
                </a:solidFill>
                <a:effectLst/>
                <a:latin typeface="Arial Unicode MS"/>
              </a:rPr>
              <a:t>Podłącz odłączany kabel zaciskowy DC do CS FREE</a:t>
            </a:r>
            <a:r>
              <a:rPr kumimoji="0" lang="pl-PL" altLang="pl-PL" sz="900" b="0" i="0" u="none" strike="noStrike" cap="none" normalizeH="0" baseline="0">
                <a:ln>
                  <a:noFill/>
                </a:ln>
                <a:solidFill>
                  <a:schemeClr val="tx1"/>
                </a:solidFill>
                <a:effectLst/>
              </a:rPr>
              <a:t> </a:t>
            </a:r>
            <a:endParaRPr kumimoji="0" lang="pl-PL" altLang="pl-P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9141424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16ED9-3D0A-4A33-8C02-8F84BDB2890C}"/>
              </a:ext>
            </a:extLst>
          </p:cNvPr>
          <p:cNvSpPr>
            <a:spLocks noGrp="1"/>
          </p:cNvSpPr>
          <p:nvPr>
            <p:ph idx="1"/>
          </p:nvPr>
        </p:nvSpPr>
        <p:spPr>
          <a:xfrm>
            <a:off x="390526" y="1556792"/>
            <a:ext cx="3848100" cy="4588514"/>
          </a:xfrm>
        </p:spPr>
        <p:txBody>
          <a:bodyPr>
            <a:normAutofit/>
          </a:bodyPr>
          <a:lstStyle/>
          <a:p>
            <a:pPr marL="0" indent="0">
              <a:buNone/>
            </a:pPr>
            <a:r>
              <a:rPr lang="pl-PL" sz="1600" b="1" i="1" dirty="0"/>
              <a:t>DOŁADOWUJE PUSTY AKUMULATOR W 15 MINUT</a:t>
            </a:r>
            <a:endParaRPr lang="en-GB" sz="1600" dirty="0"/>
          </a:p>
          <a:p>
            <a:pPr lvl="0"/>
            <a:r>
              <a:rPr lang="pl-PL" sz="1600" dirty="0">
                <a:cs typeface="Arial"/>
              </a:rPr>
              <a:t>Automatycznie analizuje stan akumulatora</a:t>
            </a:r>
            <a:endParaRPr lang="en-GB" sz="1600" dirty="0">
              <a:ea typeface="Verdana"/>
              <a:cs typeface="Arial"/>
            </a:endParaRPr>
          </a:p>
          <a:p>
            <a:pPr lvl="0"/>
            <a:r>
              <a:rPr lang="pl-PL" sz="1600" dirty="0"/>
              <a:t>Znajduje najbezpieczniejszy sposób przywrócenia sprawności akumulatora</a:t>
            </a:r>
            <a:endParaRPr lang="en-GB" sz="1600" dirty="0"/>
          </a:p>
          <a:p>
            <a:pPr lvl="0"/>
            <a:r>
              <a:rPr lang="pl-PL" sz="1600" dirty="0"/>
              <a:t>W przeciwieństwie do innych urządzeń rozruchowych CS FREE bierze pod uwagę stan akumulatora</a:t>
            </a:r>
            <a:endParaRPr lang="en-GB" sz="1600" dirty="0"/>
          </a:p>
          <a:p>
            <a:pPr lvl="0"/>
            <a:r>
              <a:rPr lang="pl-PL" sz="1600" dirty="0"/>
              <a:t>Zapewnia mu ładunek potrzebny do rozpoczęcia pracy</a:t>
            </a:r>
            <a:endParaRPr lang="en-GB" sz="1600" dirty="0"/>
          </a:p>
          <a:p>
            <a:pPr lvl="0"/>
            <a:r>
              <a:rPr lang="pl-PL" sz="1600" dirty="0"/>
              <a:t>Pozwala uniknąć uszkodzenia akumulatora i podzespołów elektronicznych w pojeździe.</a:t>
            </a:r>
            <a:endParaRPr lang="en-GB" sz="1600" dirty="0"/>
          </a:p>
        </p:txBody>
      </p:sp>
      <p:sp>
        <p:nvSpPr>
          <p:cNvPr id="3" name="Title 2">
            <a:extLst>
              <a:ext uri="{FF2B5EF4-FFF2-40B4-BE49-F238E27FC236}">
                <a16:creationId xmlns:a16="http://schemas.microsoft.com/office/drawing/2014/main" id="{6BFAD257-9F7F-47FB-9792-1113B4E20016}"/>
              </a:ext>
            </a:extLst>
          </p:cNvPr>
          <p:cNvSpPr>
            <a:spLocks noGrp="1"/>
          </p:cNvSpPr>
          <p:nvPr>
            <p:ph type="title"/>
          </p:nvPr>
        </p:nvSpPr>
        <p:spPr/>
        <p:txBody>
          <a:bodyPr/>
          <a:lstStyle/>
          <a:p>
            <a:r>
              <a:rPr lang="pl-PL" sz="1800" dirty="0"/>
              <a:t>TECHNOLOGIA </a:t>
            </a:r>
            <a:r>
              <a:rPr lang="en-GB" sz="1800" dirty="0"/>
              <a:t>ADAPTIVE BOOST</a:t>
            </a:r>
            <a:endParaRPr lang="sv-SE" dirty="0"/>
          </a:p>
        </p:txBody>
      </p:sp>
    </p:spTree>
    <p:extLst>
      <p:ext uri="{BB962C8B-B14F-4D97-AF65-F5344CB8AC3E}">
        <p14:creationId xmlns:p14="http://schemas.microsoft.com/office/powerpoint/2010/main" val="292752055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16ED9-3D0A-4A33-8C02-8F84BDB2890C}"/>
              </a:ext>
            </a:extLst>
          </p:cNvPr>
          <p:cNvSpPr>
            <a:spLocks noGrp="1"/>
          </p:cNvSpPr>
          <p:nvPr>
            <p:ph idx="1"/>
          </p:nvPr>
        </p:nvSpPr>
        <p:spPr>
          <a:xfrm>
            <a:off x="390526" y="1556792"/>
            <a:ext cx="5278754" cy="4428306"/>
          </a:xfrm>
        </p:spPr>
        <p:txBody>
          <a:bodyPr lIns="91440" tIns="45720" rIns="91440" bIns="45720" anchor="t">
            <a:normAutofit/>
          </a:bodyPr>
          <a:lstStyle/>
          <a:p>
            <a:pPr>
              <a:spcAft>
                <a:spcPts val="600"/>
              </a:spcAft>
              <a:buFont typeface="Arial"/>
              <a:buChar char="•"/>
            </a:pPr>
            <a:r>
              <a:rPr lang="pl-PL" sz="1600" dirty="0">
                <a:ea typeface="+mn-lt"/>
                <a:cs typeface="+mn-lt"/>
              </a:rPr>
              <a:t>Podłącz kabel do </a:t>
            </a:r>
            <a:r>
              <a:rPr lang="en-GB" sz="1600" dirty="0">
                <a:ea typeface="+mn-lt"/>
                <a:cs typeface="+mn-lt"/>
              </a:rPr>
              <a:t>to CS FREE</a:t>
            </a:r>
            <a:endParaRPr lang="en-US" sz="1600" dirty="0">
              <a:ea typeface="+mn-lt"/>
              <a:cs typeface="+mn-lt"/>
            </a:endParaRPr>
          </a:p>
          <a:p>
            <a:pPr>
              <a:spcAft>
                <a:spcPts val="600"/>
              </a:spcAft>
              <a:buFont typeface="Arial"/>
              <a:buChar char="•"/>
            </a:pPr>
            <a:r>
              <a:rPr lang="pl-PL" sz="1600" dirty="0">
                <a:ea typeface="+mn-lt"/>
                <a:cs typeface="+mn-lt"/>
              </a:rPr>
              <a:t>Połącz</a:t>
            </a:r>
            <a:r>
              <a:rPr lang="en-GB" sz="1600" dirty="0">
                <a:ea typeface="+mn-lt"/>
                <a:cs typeface="+mn-lt"/>
              </a:rPr>
              <a:t> CS FREE </a:t>
            </a:r>
            <a:r>
              <a:rPr lang="pl-PL" sz="1600" dirty="0">
                <a:ea typeface="+mn-lt"/>
                <a:cs typeface="+mn-lt"/>
              </a:rPr>
              <a:t>do gniazda zasilania</a:t>
            </a:r>
            <a:br>
              <a:rPr lang="en-GB" sz="1600" dirty="0">
                <a:ea typeface="+mn-lt"/>
                <a:cs typeface="+mn-lt"/>
              </a:rPr>
            </a:br>
            <a:r>
              <a:rPr lang="pl-PL" sz="1600" dirty="0">
                <a:ea typeface="+mn-lt"/>
                <a:cs typeface="+mn-lt"/>
              </a:rPr>
              <a:t>za pomocą ładowarki sieciowej z kablem USB albo</a:t>
            </a:r>
            <a:r>
              <a:rPr lang="en-GB" sz="1600" dirty="0">
                <a:ea typeface="+mn-lt"/>
                <a:cs typeface="+mn-lt"/>
              </a:rPr>
              <a:t>:</a:t>
            </a:r>
            <a:endParaRPr lang="en-US" sz="1600" dirty="0">
              <a:ea typeface="+mn-lt"/>
              <a:cs typeface="+mn-lt"/>
            </a:endParaRPr>
          </a:p>
          <a:p>
            <a:pPr lvl="1"/>
            <a:r>
              <a:rPr lang="en-GB" sz="1600" dirty="0">
                <a:cs typeface="Arial"/>
              </a:rPr>
              <a:t>60W </a:t>
            </a:r>
            <a:r>
              <a:rPr lang="pl-PL" sz="1600" dirty="0">
                <a:cs typeface="Arial"/>
              </a:rPr>
              <a:t>opcjonalnym zestawem do ładowania za pomocą panelu solarnego.</a:t>
            </a:r>
            <a:endParaRPr lang="en-GB" sz="1600" dirty="0">
              <a:cs typeface="Arial"/>
            </a:endParaRPr>
          </a:p>
          <a:p>
            <a:pPr>
              <a:spcAft>
                <a:spcPts val="600"/>
              </a:spcAft>
              <a:buSzPct val="90000"/>
              <a:buFont typeface="Arial"/>
              <a:buChar char="•"/>
            </a:pPr>
            <a:r>
              <a:rPr lang="pl-PL" sz="1600" dirty="0">
                <a:ea typeface="+mn-lt"/>
                <a:cs typeface="+mn-lt"/>
              </a:rPr>
              <a:t>Podłącz kable</a:t>
            </a:r>
            <a:r>
              <a:rPr lang="en-GB" sz="1600" dirty="0">
                <a:ea typeface="+mn-lt"/>
                <a:cs typeface="+mn-lt"/>
              </a:rPr>
              <a:t> DC </a:t>
            </a:r>
            <a:r>
              <a:rPr lang="pl-PL" sz="1600" dirty="0">
                <a:ea typeface="+mn-lt"/>
                <a:cs typeface="+mn-lt"/>
              </a:rPr>
              <a:t>do akumulatora </a:t>
            </a:r>
            <a:r>
              <a:rPr lang="en-GB" sz="1600" dirty="0">
                <a:ea typeface="+mn-lt"/>
                <a:cs typeface="+mn-lt"/>
              </a:rPr>
              <a:t>(</a:t>
            </a:r>
            <a:r>
              <a:rPr lang="pl-PL" sz="1600" dirty="0">
                <a:ea typeface="+mn-lt"/>
                <a:cs typeface="+mn-lt"/>
              </a:rPr>
              <a:t>zgodnie z wytycznymi producenta</a:t>
            </a:r>
            <a:r>
              <a:rPr lang="en-GB" sz="1600" dirty="0">
                <a:ea typeface="+mn-lt"/>
                <a:cs typeface="+mn-lt"/>
              </a:rPr>
              <a:t>)</a:t>
            </a:r>
            <a:endParaRPr lang="en-US" sz="1600" dirty="0">
              <a:ea typeface="+mn-lt"/>
              <a:cs typeface="+mn-lt"/>
            </a:endParaRPr>
          </a:p>
          <a:p>
            <a:pPr>
              <a:spcAft>
                <a:spcPts val="600"/>
              </a:spcAft>
              <a:buSzPct val="90000"/>
              <a:buFont typeface="Arial"/>
              <a:buChar char="•"/>
            </a:pPr>
            <a:r>
              <a:rPr lang="en-GB" sz="1600" dirty="0">
                <a:ea typeface="+mn-lt"/>
                <a:cs typeface="+mn-lt"/>
              </a:rPr>
              <a:t>CS FREE </a:t>
            </a:r>
            <a:r>
              <a:rPr lang="pl-PL" sz="1600" dirty="0">
                <a:ea typeface="+mn-lt"/>
                <a:cs typeface="+mn-lt"/>
              </a:rPr>
              <a:t>dostarczy prąd </a:t>
            </a:r>
            <a:r>
              <a:rPr lang="en-GB" sz="1600" dirty="0">
                <a:ea typeface="+mn-lt"/>
                <a:cs typeface="+mn-lt"/>
              </a:rPr>
              <a:t>5A</a:t>
            </a:r>
            <a:endParaRPr lang="en-US" sz="1600" dirty="0">
              <a:ea typeface="+mn-lt"/>
              <a:cs typeface="+mn-lt"/>
            </a:endParaRPr>
          </a:p>
          <a:p>
            <a:pPr>
              <a:spcAft>
                <a:spcPts val="600"/>
              </a:spcAft>
              <a:buSzPct val="90000"/>
              <a:buFont typeface="Arial"/>
              <a:buChar char="•"/>
            </a:pPr>
            <a:r>
              <a:rPr lang="pl-PL" sz="1600" dirty="0">
                <a:ea typeface="+mn-lt"/>
                <a:cs typeface="+mn-lt"/>
              </a:rPr>
              <a:t>Główny wyświetlacz LED pokaże czas do pełnego naładowania urządzenia</a:t>
            </a:r>
            <a:endParaRPr lang="en-US" sz="1600" dirty="0">
              <a:ea typeface="+mn-lt"/>
              <a:cs typeface="+mn-lt"/>
            </a:endParaRPr>
          </a:p>
          <a:p>
            <a:pPr>
              <a:spcAft>
                <a:spcPts val="600"/>
              </a:spcAft>
              <a:buSzPct val="90000"/>
              <a:buFont typeface="Arial"/>
              <a:buChar char="•"/>
            </a:pPr>
            <a:r>
              <a:rPr lang="pl-PL" sz="1600" dirty="0">
                <a:ea typeface="Verdana"/>
                <a:cs typeface="Verdana"/>
              </a:rPr>
              <a:t>Porty </a:t>
            </a:r>
            <a:r>
              <a:rPr lang="en-US" sz="1600" dirty="0">
                <a:ea typeface="Verdana"/>
                <a:cs typeface="Verdana"/>
              </a:rPr>
              <a:t>USB-C USB-A </a:t>
            </a:r>
            <a:r>
              <a:rPr lang="pl-PL" sz="1600" dirty="0">
                <a:ea typeface="Verdana"/>
                <a:cs typeface="Verdana"/>
              </a:rPr>
              <a:t>do ładowania </a:t>
            </a:r>
            <a:r>
              <a:rPr lang="en-US" sz="1600" dirty="0">
                <a:ea typeface="Verdana"/>
                <a:cs typeface="Verdana"/>
              </a:rPr>
              <a:t>laptop</a:t>
            </a:r>
            <a:r>
              <a:rPr lang="pl-PL" sz="1600" dirty="0">
                <a:ea typeface="Verdana"/>
                <a:cs typeface="Verdana"/>
              </a:rPr>
              <a:t>ów</a:t>
            </a:r>
            <a:r>
              <a:rPr lang="en-US" sz="1600" dirty="0">
                <a:ea typeface="Verdana"/>
                <a:cs typeface="Verdana"/>
              </a:rPr>
              <a:t>, </a:t>
            </a:r>
            <a:r>
              <a:rPr lang="pl-PL" sz="1600" dirty="0">
                <a:ea typeface="Verdana"/>
                <a:cs typeface="Verdana"/>
              </a:rPr>
              <a:t>smartfonów</a:t>
            </a:r>
            <a:r>
              <a:rPr lang="en-US" sz="1600" dirty="0">
                <a:ea typeface="Verdana"/>
                <a:cs typeface="Verdana"/>
              </a:rPr>
              <a:t>, tablet</a:t>
            </a:r>
            <a:r>
              <a:rPr lang="pl-PL" sz="1600" dirty="0">
                <a:ea typeface="Verdana"/>
                <a:cs typeface="Verdana"/>
              </a:rPr>
              <a:t>ów</a:t>
            </a:r>
            <a:r>
              <a:rPr lang="en-US" sz="1600" dirty="0">
                <a:ea typeface="Verdana"/>
                <a:cs typeface="Verdana"/>
              </a:rPr>
              <a:t>, </a:t>
            </a:r>
            <a:r>
              <a:rPr lang="pl-PL" sz="1600" dirty="0">
                <a:ea typeface="Verdana"/>
                <a:cs typeface="Verdana"/>
              </a:rPr>
              <a:t>zegarków</a:t>
            </a:r>
            <a:r>
              <a:rPr lang="en-US" sz="1600" dirty="0">
                <a:ea typeface="Verdana"/>
                <a:cs typeface="Verdana"/>
              </a:rPr>
              <a:t> </a:t>
            </a:r>
            <a:r>
              <a:rPr lang="pl-PL" sz="1600" dirty="0">
                <a:ea typeface="Verdana"/>
                <a:cs typeface="Verdana"/>
              </a:rPr>
              <a:t>i</a:t>
            </a:r>
            <a:r>
              <a:rPr lang="en-US" sz="1600" dirty="0">
                <a:ea typeface="Verdana"/>
                <a:cs typeface="Verdana"/>
              </a:rPr>
              <a:t> </a:t>
            </a:r>
            <a:r>
              <a:rPr lang="pl-PL" sz="1600" dirty="0">
                <a:ea typeface="Verdana"/>
                <a:cs typeface="Verdana"/>
              </a:rPr>
              <a:t>kamer</a:t>
            </a:r>
            <a:r>
              <a:rPr lang="en-US" sz="1600" dirty="0">
                <a:ea typeface="Verdana"/>
                <a:cs typeface="Verdana"/>
              </a:rPr>
              <a:t>, </a:t>
            </a:r>
            <a:r>
              <a:rPr lang="pl-PL" sz="1600" dirty="0">
                <a:ea typeface="Verdana"/>
                <a:cs typeface="Verdana"/>
              </a:rPr>
              <a:t>bez dostępu do gniazda sieciowego.</a:t>
            </a:r>
            <a:endParaRPr lang="en-GB" sz="1600" dirty="0">
              <a:ea typeface="Verdana"/>
              <a:cs typeface="Verdana"/>
            </a:endParaRPr>
          </a:p>
        </p:txBody>
      </p:sp>
      <p:sp>
        <p:nvSpPr>
          <p:cNvPr id="3" name="Title 2">
            <a:extLst>
              <a:ext uri="{FF2B5EF4-FFF2-40B4-BE49-F238E27FC236}">
                <a16:creationId xmlns:a16="http://schemas.microsoft.com/office/drawing/2014/main" id="{6BFAD257-9F7F-47FB-9792-1113B4E20016}"/>
              </a:ext>
            </a:extLst>
          </p:cNvPr>
          <p:cNvSpPr>
            <a:spLocks noGrp="1"/>
          </p:cNvSpPr>
          <p:nvPr>
            <p:ph type="title"/>
          </p:nvPr>
        </p:nvSpPr>
        <p:spPr/>
        <p:txBody>
          <a:bodyPr/>
          <a:lstStyle/>
          <a:p>
            <a:r>
              <a:rPr lang="pl-PL" dirty="0"/>
              <a:t>PRZYGODA: Dwu </a:t>
            </a:r>
            <a:r>
              <a:rPr lang="pl-PL" dirty="0" err="1"/>
              <a:t>TYGODNIowy</a:t>
            </a:r>
            <a:r>
              <a:rPr lang="pl-PL" dirty="0"/>
              <a:t> KEMPING Z RODZINĄ</a:t>
            </a:r>
            <a:endParaRPr lang="sv-SE" dirty="0"/>
          </a:p>
        </p:txBody>
      </p:sp>
    </p:spTree>
    <p:extLst>
      <p:ext uri="{BB962C8B-B14F-4D97-AF65-F5344CB8AC3E}">
        <p14:creationId xmlns:p14="http://schemas.microsoft.com/office/powerpoint/2010/main" val="214089335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EC08AC-F600-4D74-9F86-3097320E8959}"/>
              </a:ext>
            </a:extLst>
          </p:cNvPr>
          <p:cNvSpPr/>
          <p:nvPr/>
        </p:nvSpPr>
        <p:spPr>
          <a:xfrm>
            <a:off x="-1" y="-1121"/>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Content Placeholder 4">
            <a:extLst>
              <a:ext uri="{FF2B5EF4-FFF2-40B4-BE49-F238E27FC236}">
                <a16:creationId xmlns:a16="http://schemas.microsoft.com/office/drawing/2014/main" id="{BA0E761F-C8CC-4B4C-A4FD-2827898E3EE8}"/>
              </a:ext>
            </a:extLst>
          </p:cNvPr>
          <p:cNvSpPr>
            <a:spLocks noGrp="1"/>
          </p:cNvSpPr>
          <p:nvPr>
            <p:ph idx="1"/>
          </p:nvPr>
        </p:nvSpPr>
        <p:spPr>
          <a:xfrm>
            <a:off x="390526" y="1700227"/>
            <a:ext cx="5278754" cy="4558258"/>
          </a:xfrm>
        </p:spPr>
        <p:txBody>
          <a:bodyPr lIns="91440" tIns="45720" rIns="91440" bIns="45720" anchor="t">
            <a:noAutofit/>
          </a:bodyPr>
          <a:lstStyle/>
          <a:p>
            <a:pPr lvl="0"/>
            <a:r>
              <a:rPr lang="pl-PL" sz="1600" dirty="0">
                <a:cs typeface="Arial"/>
              </a:rPr>
              <a:t>PODŁĄCZ ZACISKI </a:t>
            </a:r>
            <a:r>
              <a:rPr lang="en-GB" sz="1600" dirty="0">
                <a:cs typeface="Arial"/>
              </a:rPr>
              <a:t>DC </a:t>
            </a:r>
            <a:r>
              <a:rPr lang="pl-PL" sz="1600" dirty="0">
                <a:cs typeface="Arial"/>
              </a:rPr>
              <a:t>do</a:t>
            </a:r>
            <a:r>
              <a:rPr lang="en-GB" sz="1600" dirty="0">
                <a:cs typeface="Arial"/>
              </a:rPr>
              <a:t> CS FREE</a:t>
            </a:r>
          </a:p>
          <a:p>
            <a:r>
              <a:rPr lang="pl-PL" sz="1600" dirty="0">
                <a:cs typeface="Arial"/>
              </a:rPr>
              <a:t>Podłącz</a:t>
            </a:r>
            <a:r>
              <a:rPr lang="en-GB" sz="1600" dirty="0">
                <a:cs typeface="Arial"/>
              </a:rPr>
              <a:t> CS FREE </a:t>
            </a:r>
            <a:r>
              <a:rPr lang="pl-PL" sz="1600" dirty="0">
                <a:cs typeface="Arial"/>
              </a:rPr>
              <a:t>do gniazda sieciowego za pomocą ładowarki sieciowej z kablem </a:t>
            </a:r>
            <a:r>
              <a:rPr lang="en-GB" sz="1600" dirty="0">
                <a:cs typeface="Arial"/>
              </a:rPr>
              <a:t>USB-C </a:t>
            </a:r>
            <a:r>
              <a:rPr lang="pl-PL" sz="1600" dirty="0">
                <a:cs typeface="Arial"/>
              </a:rPr>
              <a:t>albo</a:t>
            </a:r>
            <a:r>
              <a:rPr lang="en-GB" sz="1600" dirty="0">
                <a:cs typeface="Arial"/>
              </a:rPr>
              <a:t>:</a:t>
            </a:r>
            <a:endParaRPr lang="en-GB" sz="1600" dirty="0">
              <a:ea typeface="Verdana"/>
              <a:cs typeface="Arial"/>
            </a:endParaRPr>
          </a:p>
          <a:p>
            <a:pPr lvl="1"/>
            <a:r>
              <a:rPr lang="en-GB" sz="1600" dirty="0">
                <a:cs typeface="Arial"/>
              </a:rPr>
              <a:t>12V </a:t>
            </a:r>
            <a:r>
              <a:rPr lang="pl-PL" sz="1600" dirty="0">
                <a:cs typeface="Arial"/>
              </a:rPr>
              <a:t>akumulatora serwisowego z opcjonalnymi zaciskami kabla ładowania USB-C</a:t>
            </a:r>
            <a:endParaRPr lang="en-GB" sz="1600" dirty="0">
              <a:ea typeface="Verdana"/>
              <a:cs typeface="Arial"/>
            </a:endParaRPr>
          </a:p>
          <a:p>
            <a:pPr lvl="1"/>
            <a:r>
              <a:rPr lang="en-GB" sz="1600" dirty="0">
                <a:cs typeface="Arial"/>
              </a:rPr>
              <a:t>60W </a:t>
            </a:r>
            <a:r>
              <a:rPr lang="pl-PL" sz="1600" dirty="0">
                <a:cs typeface="Arial"/>
              </a:rPr>
              <a:t>opcjonalnym zestawem do ładowania za pomocą panelu solarnego</a:t>
            </a:r>
            <a:endParaRPr lang="en-GB" sz="1600" dirty="0">
              <a:cs typeface="Arial"/>
            </a:endParaRPr>
          </a:p>
          <a:p>
            <a:pPr>
              <a:buSzPct val="90000"/>
              <a:buFont typeface="Arial"/>
              <a:buChar char="•"/>
            </a:pPr>
            <a:r>
              <a:rPr lang="pl-PL" sz="1600" dirty="0">
                <a:ea typeface="+mn-lt"/>
                <a:cs typeface="+mn-lt"/>
              </a:rPr>
              <a:t>Podłącz kable</a:t>
            </a:r>
            <a:r>
              <a:rPr lang="en-GB" sz="1600" dirty="0">
                <a:ea typeface="+mn-lt"/>
                <a:cs typeface="+mn-lt"/>
              </a:rPr>
              <a:t> DC </a:t>
            </a:r>
            <a:r>
              <a:rPr lang="pl-PL" sz="1600" dirty="0">
                <a:ea typeface="+mn-lt"/>
                <a:cs typeface="+mn-lt"/>
              </a:rPr>
              <a:t>do akumulatora </a:t>
            </a:r>
            <a:r>
              <a:rPr lang="en-GB" sz="1600" dirty="0">
                <a:ea typeface="+mn-lt"/>
                <a:cs typeface="+mn-lt"/>
              </a:rPr>
              <a:t>(</a:t>
            </a:r>
            <a:r>
              <a:rPr lang="pl-PL" sz="1600" dirty="0">
                <a:ea typeface="+mn-lt"/>
                <a:cs typeface="+mn-lt"/>
              </a:rPr>
              <a:t>zgodnie z wytycznymi producenta</a:t>
            </a:r>
            <a:r>
              <a:rPr lang="en-GB" sz="1600" dirty="0">
                <a:ea typeface="+mn-lt"/>
                <a:cs typeface="+mn-lt"/>
              </a:rPr>
              <a:t>)</a:t>
            </a:r>
            <a:endParaRPr lang="en-US" sz="1600" dirty="0">
              <a:ea typeface="+mn-lt"/>
              <a:cs typeface="+mn-lt"/>
            </a:endParaRPr>
          </a:p>
          <a:p>
            <a:pPr lvl="0"/>
            <a:r>
              <a:rPr lang="en-GB" sz="1600" dirty="0">
                <a:cs typeface="Arial"/>
              </a:rPr>
              <a:t>CS FREE </a:t>
            </a:r>
            <a:r>
              <a:rPr lang="pl-PL" sz="1600" dirty="0">
                <a:cs typeface="Arial"/>
              </a:rPr>
              <a:t>dostarczy prąd do </a:t>
            </a:r>
            <a:r>
              <a:rPr lang="en-GB" sz="1600" dirty="0">
                <a:cs typeface="Arial"/>
              </a:rPr>
              <a:t>5A</a:t>
            </a:r>
            <a:endParaRPr lang="en-GB" sz="1600" dirty="0">
              <a:ea typeface="Verdana"/>
              <a:cs typeface="Arial"/>
            </a:endParaRPr>
          </a:p>
          <a:p>
            <a:pPr>
              <a:buSzPct val="90000"/>
              <a:buFont typeface="Arial"/>
              <a:buChar char="•"/>
            </a:pPr>
            <a:r>
              <a:rPr lang="pl-PL" sz="1600" dirty="0">
                <a:ea typeface="+mn-lt"/>
                <a:cs typeface="+mn-lt"/>
              </a:rPr>
              <a:t>Główny wyświetlacz LED pokaże czas do pełnego naładowania urządzenia</a:t>
            </a:r>
            <a:endParaRPr lang="en-US" sz="1600" dirty="0">
              <a:ea typeface="+mn-lt"/>
              <a:cs typeface="+mn-lt"/>
            </a:endParaRPr>
          </a:p>
          <a:p>
            <a:pPr lvl="0"/>
            <a:r>
              <a:rPr lang="pl-PL" sz="1600" dirty="0">
                <a:cs typeface="Arial"/>
              </a:rPr>
              <a:t>Zachowaj połączenie aby uzyskać ładowanie podtrzymujące</a:t>
            </a:r>
            <a:endParaRPr lang="en-GB" sz="1600" dirty="0">
              <a:ea typeface="Verdana"/>
              <a:cs typeface="Arial"/>
            </a:endParaRPr>
          </a:p>
          <a:p>
            <a:endParaRPr lang="sv-SE" dirty="0"/>
          </a:p>
        </p:txBody>
      </p:sp>
      <p:sp>
        <p:nvSpPr>
          <p:cNvPr id="4" name="Title 3">
            <a:extLst>
              <a:ext uri="{FF2B5EF4-FFF2-40B4-BE49-F238E27FC236}">
                <a16:creationId xmlns:a16="http://schemas.microsoft.com/office/drawing/2014/main" id="{61F52AD4-F8A9-4303-B680-2985719D81DB}"/>
              </a:ext>
            </a:extLst>
          </p:cNvPr>
          <p:cNvSpPr>
            <a:spLocks noGrp="1"/>
          </p:cNvSpPr>
          <p:nvPr>
            <p:ph type="title"/>
          </p:nvPr>
        </p:nvSpPr>
        <p:spPr/>
        <p:txBody>
          <a:bodyPr/>
          <a:lstStyle/>
          <a:p>
            <a:r>
              <a:rPr lang="pl-PL" sz="1800" dirty="0"/>
              <a:t>ŁADOWANIE I KONSERWACJA AKUMULATORA 12V</a:t>
            </a:r>
            <a:br>
              <a:rPr lang="pl-PL" sz="1800" dirty="0"/>
            </a:br>
            <a:r>
              <a:rPr lang="en-GB" sz="1200" dirty="0">
                <a:solidFill>
                  <a:schemeClr val="bg1"/>
                </a:solidFill>
              </a:rPr>
              <a:t>(</a:t>
            </a:r>
            <a:r>
              <a:rPr lang="pl-PL" sz="1200" dirty="0">
                <a:solidFill>
                  <a:schemeClr val="bg1"/>
                </a:solidFill>
              </a:rPr>
              <a:t>z pomocą źródła zasilania</a:t>
            </a:r>
            <a:r>
              <a:rPr lang="en-GB" sz="1200" dirty="0">
                <a:solidFill>
                  <a:schemeClr val="bg1"/>
                </a:solidFill>
              </a:rPr>
              <a:t>)</a:t>
            </a:r>
            <a:endParaRPr lang="sv-SE" dirty="0">
              <a:solidFill>
                <a:schemeClr val="bg1"/>
              </a:solidFill>
            </a:endParaRPr>
          </a:p>
        </p:txBody>
      </p:sp>
    </p:spTree>
    <p:extLst>
      <p:ext uri="{BB962C8B-B14F-4D97-AF65-F5344CB8AC3E}">
        <p14:creationId xmlns:p14="http://schemas.microsoft.com/office/powerpoint/2010/main" val="45496954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CF654E-6CC9-44B4-8E7F-17699EA5688C}"/>
              </a:ext>
            </a:extLst>
          </p:cNvPr>
          <p:cNvSpPr/>
          <p:nvPr/>
        </p:nvSpPr>
        <p:spPr>
          <a:xfrm>
            <a:off x="-1" y="0"/>
            <a:ext cx="466753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Content Placeholder 1">
            <a:extLst>
              <a:ext uri="{FF2B5EF4-FFF2-40B4-BE49-F238E27FC236}">
                <a16:creationId xmlns:a16="http://schemas.microsoft.com/office/drawing/2014/main" id="{1FBDA58E-555A-49D8-96A8-BD8CC8D9D0F9}"/>
              </a:ext>
            </a:extLst>
          </p:cNvPr>
          <p:cNvSpPr>
            <a:spLocks noGrp="1"/>
          </p:cNvSpPr>
          <p:nvPr>
            <p:ph idx="1"/>
          </p:nvPr>
        </p:nvSpPr>
        <p:spPr/>
        <p:txBody>
          <a:bodyPr>
            <a:normAutofit fontScale="92500" lnSpcReduction="20000"/>
          </a:bodyPr>
          <a:lstStyle/>
          <a:p>
            <a:pPr marL="0" indent="0">
              <a:buNone/>
            </a:pPr>
            <a:r>
              <a:rPr lang="pl-PL" sz="1600" b="1" i="1" dirty="0"/>
              <a:t>PODŁĄCZ WEJŚCIE ZASILANIA</a:t>
            </a:r>
            <a:r>
              <a:rPr lang="en-GB" sz="1600" b="1" i="1" dirty="0"/>
              <a:t> CS FREE’S USB-C </a:t>
            </a:r>
            <a:r>
              <a:rPr lang="pl-PL" sz="1600" b="1" i="1" dirty="0"/>
              <a:t>DO</a:t>
            </a:r>
            <a:r>
              <a:rPr lang="en-GB" sz="1600" b="1" i="1" dirty="0"/>
              <a:t>:</a:t>
            </a:r>
            <a:endParaRPr lang="en-GB" sz="1600" dirty="0"/>
          </a:p>
          <a:p>
            <a:r>
              <a:rPr lang="pl-PL" sz="1600" dirty="0">
                <a:cs typeface="Arial"/>
              </a:rPr>
              <a:t>Gniazda sieciowego za pomocą ładowarki sieciowej z kablem </a:t>
            </a:r>
            <a:r>
              <a:rPr lang="en-GB" sz="1600" dirty="0">
                <a:cs typeface="Arial"/>
              </a:rPr>
              <a:t>USB-C </a:t>
            </a:r>
            <a:r>
              <a:rPr lang="pl-PL" sz="1600" dirty="0">
                <a:cs typeface="Arial"/>
              </a:rPr>
              <a:t>lub</a:t>
            </a:r>
            <a:r>
              <a:rPr lang="en-GB" sz="1600" dirty="0">
                <a:cs typeface="Arial"/>
              </a:rPr>
              <a:t>:</a:t>
            </a:r>
            <a:endParaRPr lang="pl-PL" sz="1600" dirty="0">
              <a:ea typeface="Verdana"/>
              <a:cs typeface="Arial"/>
            </a:endParaRPr>
          </a:p>
          <a:p>
            <a:r>
              <a:rPr lang="en-GB" sz="1600" dirty="0">
                <a:cs typeface="Arial"/>
              </a:rPr>
              <a:t>12V </a:t>
            </a:r>
            <a:r>
              <a:rPr lang="pl-PL" sz="1600" dirty="0">
                <a:cs typeface="Arial"/>
              </a:rPr>
              <a:t>akumulatora serwisowego z opcjonalnymi zaciskami kabla ładowania USB-C</a:t>
            </a:r>
            <a:endParaRPr lang="pl-PL" sz="1600" dirty="0">
              <a:ea typeface="Verdana"/>
              <a:cs typeface="Arial"/>
            </a:endParaRPr>
          </a:p>
          <a:p>
            <a:r>
              <a:rPr lang="en-GB" sz="1600" dirty="0">
                <a:cs typeface="Arial"/>
              </a:rPr>
              <a:t>60W </a:t>
            </a:r>
            <a:r>
              <a:rPr lang="pl-PL" sz="1600" dirty="0">
                <a:cs typeface="Arial"/>
              </a:rPr>
              <a:t>opcjonalnym zestawem do ładowania za pomocą panelu solarnego</a:t>
            </a:r>
            <a:endParaRPr lang="en-GB" sz="1600" dirty="0">
              <a:cs typeface="Arial"/>
            </a:endParaRPr>
          </a:p>
          <a:p>
            <a:pPr lvl="0"/>
            <a:r>
              <a:rPr lang="pl-PL" sz="1600" dirty="0"/>
              <a:t>Kabel do ładowania USB-C z wtyczką 12V</a:t>
            </a:r>
            <a:endParaRPr lang="en-GB" sz="1600" dirty="0"/>
          </a:p>
          <a:p>
            <a:pPr lvl="0"/>
            <a:r>
              <a:rPr lang="pl-PL" sz="1600" dirty="0"/>
              <a:t>Czas ładowania urządzenia: 1 godzina</a:t>
            </a:r>
            <a:endParaRPr lang="en-GB" sz="1600" dirty="0"/>
          </a:p>
          <a:p>
            <a:pPr lvl="0"/>
            <a:r>
              <a:rPr lang="pl-PL" sz="1600" dirty="0"/>
              <a:t>Diody wokół przycisku „ON” pokazują stan naładowania urządzenia</a:t>
            </a:r>
            <a:endParaRPr lang="en-GB" sz="1600" dirty="0"/>
          </a:p>
        </p:txBody>
      </p:sp>
      <p:sp>
        <p:nvSpPr>
          <p:cNvPr id="3" name="Title 2">
            <a:extLst>
              <a:ext uri="{FF2B5EF4-FFF2-40B4-BE49-F238E27FC236}">
                <a16:creationId xmlns:a16="http://schemas.microsoft.com/office/drawing/2014/main" id="{0D4052C9-1DAB-467B-8126-AEEAF4064A39}"/>
              </a:ext>
            </a:extLst>
          </p:cNvPr>
          <p:cNvSpPr>
            <a:spLocks noGrp="1"/>
          </p:cNvSpPr>
          <p:nvPr>
            <p:ph type="title"/>
          </p:nvPr>
        </p:nvSpPr>
        <p:spPr/>
        <p:txBody>
          <a:bodyPr>
            <a:normAutofit fontScale="90000"/>
          </a:bodyPr>
          <a:lstStyle/>
          <a:p>
            <a:r>
              <a:rPr lang="pl-PL" sz="2000" dirty="0"/>
              <a:t>ŁADOWANIE BATERII WEWNETRZNEJ.</a:t>
            </a:r>
            <a:br>
              <a:rPr lang="en-GB" sz="1800" dirty="0"/>
            </a:br>
            <a:endParaRPr lang="en-GB" sz="1400" dirty="0">
              <a:solidFill>
                <a:schemeClr val="bg1"/>
              </a:solidFill>
            </a:endParaRPr>
          </a:p>
        </p:txBody>
      </p:sp>
    </p:spTree>
    <p:extLst>
      <p:ext uri="{BB962C8B-B14F-4D97-AF65-F5344CB8AC3E}">
        <p14:creationId xmlns:p14="http://schemas.microsoft.com/office/powerpoint/2010/main" val="4242762173"/>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TEK Wide">
  <a:themeElements>
    <a:clrScheme name="Anpassat 2">
      <a:dk1>
        <a:srgbClr val="000000"/>
      </a:dk1>
      <a:lt1>
        <a:srgbClr val="FFFFFF"/>
      </a:lt1>
      <a:dk2>
        <a:srgbClr val="000000"/>
      </a:dk2>
      <a:lt2>
        <a:srgbClr val="FFFFFF"/>
      </a:lt2>
      <a:accent1>
        <a:srgbClr val="ED8B00"/>
      </a:accent1>
      <a:accent2>
        <a:srgbClr val="666666"/>
      </a:accent2>
      <a:accent3>
        <a:srgbClr val="F8D199"/>
      </a:accent3>
      <a:accent4>
        <a:srgbClr val="999999"/>
      </a:accent4>
      <a:accent5>
        <a:srgbClr val="F4B966"/>
      </a:accent5>
      <a:accent6>
        <a:srgbClr val="CCCCCC"/>
      </a:accent6>
      <a:hlink>
        <a:srgbClr val="0000FF"/>
      </a:hlink>
      <a:folHlink>
        <a:srgbClr val="800080"/>
      </a:folHlink>
    </a:clrScheme>
    <a:fontScheme name="CTEK">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DARD-powerpoint-template.potx" id="{B703430D-7834-4B4E-8957-02821BDF785F}" vid="{23D8E2B7-AF50-43A7-AD0C-16AC27D04E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B1AF6389587D45A9A9C46BBC4ECC9F" ma:contentTypeVersion="12" ma:contentTypeDescription="Create a new document." ma:contentTypeScope="" ma:versionID="bbcba7d5bfe49aa1499c2fc4c2f378b7">
  <xsd:schema xmlns:xsd="http://www.w3.org/2001/XMLSchema" xmlns:xs="http://www.w3.org/2001/XMLSchema" xmlns:p="http://schemas.microsoft.com/office/2006/metadata/properties" xmlns:ns2="88174595-4bb8-434b-b797-e92ee454bf21" xmlns:ns3="72d08e87-a982-472e-9de4-1e25fe079d88" targetNamespace="http://schemas.microsoft.com/office/2006/metadata/properties" ma:root="true" ma:fieldsID="914277ca0a548b94ee0918c995d36b5c" ns2:_="" ns3:_="">
    <xsd:import namespace="88174595-4bb8-434b-b797-e92ee454bf21"/>
    <xsd:import namespace="72d08e87-a982-472e-9de4-1e25fe079d8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174595-4bb8-434b-b797-e92ee454bf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d08e87-a982-472e-9de4-1e25fe079d8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039F609-558D-4168-A40D-2A3D9BE727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174595-4bb8-434b-b797-e92ee454bf21"/>
    <ds:schemaRef ds:uri="72d08e87-a982-472e-9de4-1e25fe079d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969902-5753-49E3-999F-7873251AE80A}">
  <ds:schemaRefs>
    <ds:schemaRef ds:uri="http://schemas.microsoft.com/sharepoint/v3/contenttype/forms"/>
  </ds:schemaRefs>
</ds:datastoreItem>
</file>

<file path=customXml/itemProps3.xml><?xml version="1.0" encoding="utf-8"?>
<ds:datastoreItem xmlns:ds="http://schemas.openxmlformats.org/officeDocument/2006/customXml" ds:itemID="{8E729798-7B12-4077-803F-058252E5D21B}">
  <ds:schemaRefs>
    <ds:schemaRef ds:uri="a87d6d80-2ae9-40e5-8337-1b70be57bf0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STANDARD-powerpoint-template</Template>
  <TotalTime>264</TotalTime>
  <Words>3701</Words>
  <Application>Microsoft Office PowerPoint</Application>
  <PresentationFormat>Panoramiczny</PresentationFormat>
  <Paragraphs>293</Paragraphs>
  <Slides>23</Slides>
  <Notes>22</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23</vt:i4>
      </vt:variant>
    </vt:vector>
  </HeadingPairs>
  <TitlesOfParts>
    <vt:vector size="31" baseType="lpstr">
      <vt:lpstr>Arial</vt:lpstr>
      <vt:lpstr>Arial Unicode MS</vt:lpstr>
      <vt:lpstr>Calibri</vt:lpstr>
      <vt:lpstr>Courier New</vt:lpstr>
      <vt:lpstr>Montserrat</vt:lpstr>
      <vt:lpstr>Symbol</vt:lpstr>
      <vt:lpstr>Verdana</vt:lpstr>
      <vt:lpstr>CTEK Wide</vt:lpstr>
      <vt:lpstr>CTEK CS FREE</vt:lpstr>
      <vt:lpstr>CS FREE</vt:lpstr>
      <vt:lpstr>CS FREE</vt:lpstr>
      <vt:lpstr>Prezentacja programu PowerPoint</vt:lpstr>
      <vt:lpstr>PRZENOŚNE ŁADOWANIE AKUMULATORA 12V (bez zasilania z gniazdka)</vt:lpstr>
      <vt:lpstr>TECHNOLOGIA ADAPTIVE BOOST</vt:lpstr>
      <vt:lpstr>PRZYGODA: Dwu TYGODNIowy KEMPING Z RODZINĄ</vt:lpstr>
      <vt:lpstr>ŁADOWANIE I KONSERWACJA AKUMULATORA 12V (z pomocą źródła zasilania)</vt:lpstr>
      <vt:lpstr>ŁADOWANIE BATERII WEWNETRZNEJ. </vt:lpstr>
      <vt:lpstr>KLUCZOWE FUNKCJE</vt:lpstr>
      <vt:lpstr>CS FREE ZAWARTOŚĆ ZESTAWU</vt:lpstr>
      <vt:lpstr>CS FREE AKCESORIA</vt:lpstr>
      <vt:lpstr>CS FREE ZESTAW Z PANELEM SOLARNYM</vt:lpstr>
      <vt:lpstr>ZINTEGROWANY PROCES LAMINOWANIA</vt:lpstr>
      <vt:lpstr>ŁATWA W UŻYCIU </vt:lpstr>
      <vt:lpstr>JAK PODŁĄCZYĆ URZĄDZENIE </vt:lpstr>
      <vt:lpstr>JAK ŁADOWAĆ BATERIĘ WEWNĘTRZNĄ Z POMOCĄ KABLA USB-C Z WTYCZKĄ DO GNIAZDA ZAPALNICZKI 12V </vt:lpstr>
      <vt:lpstr>JAK ŁADOWAĆ BATERIĘ WEWNĘTRZNĄ KABLA USB-C Z ZACISKAMI </vt:lpstr>
      <vt:lpstr>JAK ŁADOWAĆ BATERIĘ WEWNĘTRZNĄ Z POMOCĄ ZESTAWU Z PANELEM SOLARNYM </vt:lpstr>
      <vt:lpstr>JAK ŁADOWAC GADŻETY </vt:lpstr>
      <vt:lpstr>SPECYFIKACJA TECHNICZNA</vt:lpstr>
      <vt:lpstr>SPECYFIKACJA TECHNICZNA</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and message on Ecoflow product</dc:title>
  <dc:creator>Kotoneva Nina</dc:creator>
  <cp:lastModifiedBy>Carscenter inf</cp:lastModifiedBy>
  <cp:revision>30</cp:revision>
  <cp:lastPrinted>2019-10-22T12:31:21Z</cp:lastPrinted>
  <dcterms:created xsi:type="dcterms:W3CDTF">2020-10-28T16:32:02Z</dcterms:created>
  <dcterms:modified xsi:type="dcterms:W3CDTF">2020-11-19T13:31:06Z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0x010100D3B1AF6389587D45A9A9C46BBC4ECC9F</vt:lpwstr>
  </property>
</Properties>
</file>